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3" r:id="rId1"/>
  </p:sldMasterIdLst>
  <p:sldIdLst>
    <p:sldId id="256" r:id="rId2"/>
    <p:sldId id="259" r:id="rId3"/>
    <p:sldId id="307" r:id="rId4"/>
    <p:sldId id="308" r:id="rId5"/>
    <p:sldId id="309" r:id="rId6"/>
    <p:sldId id="316" r:id="rId7"/>
    <p:sldId id="317" r:id="rId8"/>
    <p:sldId id="258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60" r:id="rId19"/>
    <p:sldId id="318" r:id="rId20"/>
    <p:sldId id="319" r:id="rId21"/>
    <p:sldId id="320" r:id="rId22"/>
    <p:sldId id="321" r:id="rId23"/>
    <p:sldId id="262" r:id="rId24"/>
    <p:sldId id="272" r:id="rId25"/>
    <p:sldId id="273" r:id="rId26"/>
    <p:sldId id="311" r:id="rId27"/>
    <p:sldId id="310" r:id="rId28"/>
    <p:sldId id="274" r:id="rId29"/>
    <p:sldId id="312" r:id="rId30"/>
    <p:sldId id="313" r:id="rId31"/>
    <p:sldId id="314" r:id="rId32"/>
    <p:sldId id="315" r:id="rId33"/>
    <p:sldId id="280" r:id="rId34"/>
    <p:sldId id="281" r:id="rId35"/>
    <p:sldId id="282" r:id="rId36"/>
    <p:sldId id="283" r:id="rId37"/>
    <p:sldId id="284" r:id="rId38"/>
    <p:sldId id="292" r:id="rId39"/>
    <p:sldId id="286" r:id="rId40"/>
    <p:sldId id="293" r:id="rId41"/>
    <p:sldId id="287" r:id="rId42"/>
    <p:sldId id="291" r:id="rId43"/>
    <p:sldId id="290" r:id="rId44"/>
    <p:sldId id="298" r:id="rId45"/>
    <p:sldId id="288" r:id="rId46"/>
    <p:sldId id="295" r:id="rId47"/>
    <p:sldId id="296" r:id="rId48"/>
    <p:sldId id="305" r:id="rId49"/>
    <p:sldId id="289" r:id="rId50"/>
    <p:sldId id="297" r:id="rId51"/>
    <p:sldId id="299" r:id="rId52"/>
    <p:sldId id="300" r:id="rId53"/>
    <p:sldId id="302" r:id="rId54"/>
    <p:sldId id="301" r:id="rId55"/>
    <p:sldId id="303" r:id="rId56"/>
    <p:sldId id="304" r:id="rId57"/>
    <p:sldId id="294" r:id="rId58"/>
    <p:sldId id="306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F1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35"/>
  </p:normalViewPr>
  <p:slideViewPr>
    <p:cSldViewPr snapToGrid="0" snapToObjects="1">
      <p:cViewPr varScale="1">
        <p:scale>
          <a:sx n="88" d="100"/>
          <a:sy n="88" d="100"/>
        </p:scale>
        <p:origin x="184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40AA16-1366-A04F-A27A-9F163EEB48CC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B2B88022-455A-494B-A668-7CD5DC793520}">
      <dgm:prSet phldrT="[Text]"/>
      <dgm:spPr/>
      <dgm:t>
        <a:bodyPr/>
        <a:lstStyle/>
        <a:p>
          <a:r>
            <a:rPr lang="en-US" dirty="0">
              <a:latin typeface="CordiaUPC" panose="020B0304020202020204" pitchFamily="34" charset="-34"/>
              <a:cs typeface="CordiaUPC" panose="020B0304020202020204" pitchFamily="34" charset="-34"/>
            </a:rPr>
            <a:t>Phytoplankton</a:t>
          </a:r>
        </a:p>
      </dgm:t>
    </dgm:pt>
    <dgm:pt modelId="{B43D48FC-9BCF-7049-B32E-44BD183D6801}" type="parTrans" cxnId="{5C4F4874-4977-6F4C-AB35-D0AFD9D95753}">
      <dgm:prSet/>
      <dgm:spPr/>
      <dgm:t>
        <a:bodyPr/>
        <a:lstStyle/>
        <a:p>
          <a:endParaRPr lang="en-US">
            <a:latin typeface="CordiaUPC" panose="020B0304020202020204" pitchFamily="34" charset="-34"/>
            <a:cs typeface="CordiaUPC" panose="020B0304020202020204" pitchFamily="34" charset="-34"/>
          </a:endParaRPr>
        </a:p>
      </dgm:t>
    </dgm:pt>
    <dgm:pt modelId="{6AB00BAD-FBEE-B949-846B-473489B2AD9F}" type="sibTrans" cxnId="{5C4F4874-4977-6F4C-AB35-D0AFD9D95753}">
      <dgm:prSet/>
      <dgm:spPr/>
      <dgm:t>
        <a:bodyPr/>
        <a:lstStyle/>
        <a:p>
          <a:endParaRPr lang="en-US">
            <a:latin typeface="CordiaUPC" panose="020B0304020202020204" pitchFamily="34" charset="-34"/>
            <a:cs typeface="CordiaUPC" panose="020B0304020202020204" pitchFamily="34" charset="-34"/>
          </a:endParaRPr>
        </a:p>
      </dgm:t>
    </dgm:pt>
    <dgm:pt modelId="{01EFDD0B-C3E4-644C-8CED-4BD037EBA6DD}">
      <dgm:prSet phldrT="[Text]"/>
      <dgm:spPr/>
      <dgm:t>
        <a:bodyPr/>
        <a:lstStyle/>
        <a:p>
          <a:r>
            <a:rPr lang="en-US" dirty="0">
              <a:latin typeface="CordiaUPC" panose="020B0304020202020204" pitchFamily="34" charset="-34"/>
              <a:cs typeface="CordiaUPC" panose="020B0304020202020204" pitchFamily="34" charset="-34"/>
            </a:rPr>
            <a:t>Zooplankton</a:t>
          </a:r>
        </a:p>
      </dgm:t>
    </dgm:pt>
    <dgm:pt modelId="{6852084C-8105-844F-89A3-40BE209820FC}" type="parTrans" cxnId="{8B95D582-2001-DA4D-8D0C-5F06AD4A6E8B}">
      <dgm:prSet/>
      <dgm:spPr/>
      <dgm:t>
        <a:bodyPr/>
        <a:lstStyle/>
        <a:p>
          <a:endParaRPr lang="en-US">
            <a:latin typeface="CordiaUPC" panose="020B0304020202020204" pitchFamily="34" charset="-34"/>
            <a:cs typeface="CordiaUPC" panose="020B0304020202020204" pitchFamily="34" charset="-34"/>
          </a:endParaRPr>
        </a:p>
      </dgm:t>
    </dgm:pt>
    <dgm:pt modelId="{DD7C99D9-AA52-4048-B905-A90B4AD3AB57}" type="sibTrans" cxnId="{8B95D582-2001-DA4D-8D0C-5F06AD4A6E8B}">
      <dgm:prSet/>
      <dgm:spPr/>
      <dgm:t>
        <a:bodyPr/>
        <a:lstStyle/>
        <a:p>
          <a:endParaRPr lang="en-US">
            <a:latin typeface="CordiaUPC" panose="020B0304020202020204" pitchFamily="34" charset="-34"/>
            <a:cs typeface="CordiaUPC" panose="020B0304020202020204" pitchFamily="34" charset="-34"/>
          </a:endParaRPr>
        </a:p>
      </dgm:t>
    </dgm:pt>
    <dgm:pt modelId="{F3EC8EE7-129B-0142-B87B-10197A054BDA}">
      <dgm:prSet phldrT="[Text]"/>
      <dgm:spPr/>
      <dgm:t>
        <a:bodyPr/>
        <a:lstStyle/>
        <a:p>
          <a:r>
            <a:rPr lang="en-US" dirty="0">
              <a:latin typeface="CordiaUPC" panose="020B0304020202020204" pitchFamily="34" charset="-34"/>
              <a:cs typeface="CordiaUPC" panose="020B0304020202020204" pitchFamily="34" charset="-34"/>
            </a:rPr>
            <a:t>Fish</a:t>
          </a:r>
        </a:p>
      </dgm:t>
    </dgm:pt>
    <dgm:pt modelId="{145828CE-1E1C-8A41-A68C-5CB451EBC0C7}" type="parTrans" cxnId="{979FA104-A759-3D43-A264-472828DFEFE2}">
      <dgm:prSet/>
      <dgm:spPr/>
      <dgm:t>
        <a:bodyPr/>
        <a:lstStyle/>
        <a:p>
          <a:endParaRPr lang="en-US">
            <a:latin typeface="CordiaUPC" panose="020B0304020202020204" pitchFamily="34" charset="-34"/>
            <a:cs typeface="CordiaUPC" panose="020B0304020202020204" pitchFamily="34" charset="-34"/>
          </a:endParaRPr>
        </a:p>
      </dgm:t>
    </dgm:pt>
    <dgm:pt modelId="{E255DA1C-B20C-7C45-AD76-9AF210D67C61}" type="sibTrans" cxnId="{979FA104-A759-3D43-A264-472828DFEFE2}">
      <dgm:prSet/>
      <dgm:spPr/>
      <dgm:t>
        <a:bodyPr/>
        <a:lstStyle/>
        <a:p>
          <a:endParaRPr lang="en-US">
            <a:latin typeface="CordiaUPC" panose="020B0304020202020204" pitchFamily="34" charset="-34"/>
            <a:cs typeface="CordiaUPC" panose="020B0304020202020204" pitchFamily="34" charset="-34"/>
          </a:endParaRPr>
        </a:p>
      </dgm:t>
    </dgm:pt>
    <dgm:pt modelId="{B8D42754-A697-6D4C-A1D1-3FE3B63A4D67}" type="pres">
      <dgm:prSet presAssocID="{6940AA16-1366-A04F-A27A-9F163EEB48CC}" presName="Name0" presStyleCnt="0">
        <dgm:presLayoutVars>
          <dgm:dir/>
          <dgm:resizeHandles val="exact"/>
        </dgm:presLayoutVars>
      </dgm:prSet>
      <dgm:spPr/>
    </dgm:pt>
    <dgm:pt modelId="{A35E06AE-D62D-0A41-8E77-E0D72FECDFAB}" type="pres">
      <dgm:prSet presAssocID="{B2B88022-455A-494B-A668-7CD5DC793520}" presName="node" presStyleLbl="node1" presStyleIdx="0" presStyleCnt="3">
        <dgm:presLayoutVars>
          <dgm:bulletEnabled val="1"/>
        </dgm:presLayoutVars>
      </dgm:prSet>
      <dgm:spPr/>
    </dgm:pt>
    <dgm:pt modelId="{C31DFFED-7544-8A4E-9BDE-AC7591B96F5D}" type="pres">
      <dgm:prSet presAssocID="{6AB00BAD-FBEE-B949-846B-473489B2AD9F}" presName="sibTrans" presStyleLbl="sibTrans2D1" presStyleIdx="0" presStyleCnt="2"/>
      <dgm:spPr/>
    </dgm:pt>
    <dgm:pt modelId="{3CC03EE4-4472-A843-B7F0-FB5D1AF41626}" type="pres">
      <dgm:prSet presAssocID="{6AB00BAD-FBEE-B949-846B-473489B2AD9F}" presName="connectorText" presStyleLbl="sibTrans2D1" presStyleIdx="0" presStyleCnt="2"/>
      <dgm:spPr/>
    </dgm:pt>
    <dgm:pt modelId="{0255131B-8305-0D44-817D-B00FE155E7A3}" type="pres">
      <dgm:prSet presAssocID="{01EFDD0B-C3E4-644C-8CED-4BD037EBA6DD}" presName="node" presStyleLbl="node1" presStyleIdx="1" presStyleCnt="3">
        <dgm:presLayoutVars>
          <dgm:bulletEnabled val="1"/>
        </dgm:presLayoutVars>
      </dgm:prSet>
      <dgm:spPr/>
    </dgm:pt>
    <dgm:pt modelId="{699F9836-D4AC-5148-B799-3A5C0F3E4D9F}" type="pres">
      <dgm:prSet presAssocID="{DD7C99D9-AA52-4048-B905-A90B4AD3AB57}" presName="sibTrans" presStyleLbl="sibTrans2D1" presStyleIdx="1" presStyleCnt="2"/>
      <dgm:spPr/>
    </dgm:pt>
    <dgm:pt modelId="{FDD03F70-C5DE-9B45-8CAF-814514D9A34C}" type="pres">
      <dgm:prSet presAssocID="{DD7C99D9-AA52-4048-B905-A90B4AD3AB57}" presName="connectorText" presStyleLbl="sibTrans2D1" presStyleIdx="1" presStyleCnt="2"/>
      <dgm:spPr/>
    </dgm:pt>
    <dgm:pt modelId="{2850B845-157A-A64A-964F-3A127E30E234}" type="pres">
      <dgm:prSet presAssocID="{F3EC8EE7-129B-0142-B87B-10197A054BDA}" presName="node" presStyleLbl="node1" presStyleIdx="2" presStyleCnt="3">
        <dgm:presLayoutVars>
          <dgm:bulletEnabled val="1"/>
        </dgm:presLayoutVars>
      </dgm:prSet>
      <dgm:spPr/>
    </dgm:pt>
  </dgm:ptLst>
  <dgm:cxnLst>
    <dgm:cxn modelId="{979FA104-A759-3D43-A264-472828DFEFE2}" srcId="{6940AA16-1366-A04F-A27A-9F163EEB48CC}" destId="{F3EC8EE7-129B-0142-B87B-10197A054BDA}" srcOrd="2" destOrd="0" parTransId="{145828CE-1E1C-8A41-A68C-5CB451EBC0C7}" sibTransId="{E255DA1C-B20C-7C45-AD76-9AF210D67C61}"/>
    <dgm:cxn modelId="{B163F508-B4A9-724F-B842-A627F2BB7E46}" type="presOf" srcId="{6AB00BAD-FBEE-B949-846B-473489B2AD9F}" destId="{C31DFFED-7544-8A4E-9BDE-AC7591B96F5D}" srcOrd="0" destOrd="0" presId="urn:microsoft.com/office/officeart/2005/8/layout/process1"/>
    <dgm:cxn modelId="{0FDD7E16-2E1A-F748-B533-70E385424348}" type="presOf" srcId="{DD7C99D9-AA52-4048-B905-A90B4AD3AB57}" destId="{699F9836-D4AC-5148-B799-3A5C0F3E4D9F}" srcOrd="0" destOrd="0" presId="urn:microsoft.com/office/officeart/2005/8/layout/process1"/>
    <dgm:cxn modelId="{47617E56-BDBE-714B-9156-8E8844EE0B38}" type="presOf" srcId="{6AB00BAD-FBEE-B949-846B-473489B2AD9F}" destId="{3CC03EE4-4472-A843-B7F0-FB5D1AF41626}" srcOrd="1" destOrd="0" presId="urn:microsoft.com/office/officeart/2005/8/layout/process1"/>
    <dgm:cxn modelId="{9CC7415F-6C23-6C42-A423-C01A8D8D3915}" type="presOf" srcId="{01EFDD0B-C3E4-644C-8CED-4BD037EBA6DD}" destId="{0255131B-8305-0D44-817D-B00FE155E7A3}" srcOrd="0" destOrd="0" presId="urn:microsoft.com/office/officeart/2005/8/layout/process1"/>
    <dgm:cxn modelId="{5C4F4874-4977-6F4C-AB35-D0AFD9D95753}" srcId="{6940AA16-1366-A04F-A27A-9F163EEB48CC}" destId="{B2B88022-455A-494B-A668-7CD5DC793520}" srcOrd="0" destOrd="0" parTransId="{B43D48FC-9BCF-7049-B32E-44BD183D6801}" sibTransId="{6AB00BAD-FBEE-B949-846B-473489B2AD9F}"/>
    <dgm:cxn modelId="{8B95D582-2001-DA4D-8D0C-5F06AD4A6E8B}" srcId="{6940AA16-1366-A04F-A27A-9F163EEB48CC}" destId="{01EFDD0B-C3E4-644C-8CED-4BD037EBA6DD}" srcOrd="1" destOrd="0" parTransId="{6852084C-8105-844F-89A3-40BE209820FC}" sibTransId="{DD7C99D9-AA52-4048-B905-A90B4AD3AB57}"/>
    <dgm:cxn modelId="{C5DE12AC-30D0-BD43-AE13-FEE7396FF7FF}" type="presOf" srcId="{F3EC8EE7-129B-0142-B87B-10197A054BDA}" destId="{2850B845-157A-A64A-964F-3A127E30E234}" srcOrd="0" destOrd="0" presId="urn:microsoft.com/office/officeart/2005/8/layout/process1"/>
    <dgm:cxn modelId="{373602B8-AC5E-6D45-8761-93AF8142CE6B}" type="presOf" srcId="{DD7C99D9-AA52-4048-B905-A90B4AD3AB57}" destId="{FDD03F70-C5DE-9B45-8CAF-814514D9A34C}" srcOrd="1" destOrd="0" presId="urn:microsoft.com/office/officeart/2005/8/layout/process1"/>
    <dgm:cxn modelId="{600159E8-D0E4-714F-8660-749828F5DD07}" type="presOf" srcId="{B2B88022-455A-494B-A668-7CD5DC793520}" destId="{A35E06AE-D62D-0A41-8E77-E0D72FECDFAB}" srcOrd="0" destOrd="0" presId="urn:microsoft.com/office/officeart/2005/8/layout/process1"/>
    <dgm:cxn modelId="{7F62D1F7-5940-5442-AFD9-AE3E03A1DF0B}" type="presOf" srcId="{6940AA16-1366-A04F-A27A-9F163EEB48CC}" destId="{B8D42754-A697-6D4C-A1D1-3FE3B63A4D67}" srcOrd="0" destOrd="0" presId="urn:microsoft.com/office/officeart/2005/8/layout/process1"/>
    <dgm:cxn modelId="{4D73F7E7-2176-8749-9BEF-AE234A9915E8}" type="presParOf" srcId="{B8D42754-A697-6D4C-A1D1-3FE3B63A4D67}" destId="{A35E06AE-D62D-0A41-8E77-E0D72FECDFAB}" srcOrd="0" destOrd="0" presId="urn:microsoft.com/office/officeart/2005/8/layout/process1"/>
    <dgm:cxn modelId="{C6BCA294-BCDB-E44C-B3AC-419593218DE8}" type="presParOf" srcId="{B8D42754-A697-6D4C-A1D1-3FE3B63A4D67}" destId="{C31DFFED-7544-8A4E-9BDE-AC7591B96F5D}" srcOrd="1" destOrd="0" presId="urn:microsoft.com/office/officeart/2005/8/layout/process1"/>
    <dgm:cxn modelId="{318630B1-E3F4-9045-B894-58863639CA2D}" type="presParOf" srcId="{C31DFFED-7544-8A4E-9BDE-AC7591B96F5D}" destId="{3CC03EE4-4472-A843-B7F0-FB5D1AF41626}" srcOrd="0" destOrd="0" presId="urn:microsoft.com/office/officeart/2005/8/layout/process1"/>
    <dgm:cxn modelId="{CFE90D67-7EDB-8F43-8B51-5CD22D5FDD1B}" type="presParOf" srcId="{B8D42754-A697-6D4C-A1D1-3FE3B63A4D67}" destId="{0255131B-8305-0D44-817D-B00FE155E7A3}" srcOrd="2" destOrd="0" presId="urn:microsoft.com/office/officeart/2005/8/layout/process1"/>
    <dgm:cxn modelId="{814CAC52-31E8-494C-8487-134A30BF59AA}" type="presParOf" srcId="{B8D42754-A697-6D4C-A1D1-3FE3B63A4D67}" destId="{699F9836-D4AC-5148-B799-3A5C0F3E4D9F}" srcOrd="3" destOrd="0" presId="urn:microsoft.com/office/officeart/2005/8/layout/process1"/>
    <dgm:cxn modelId="{FA728EF0-C897-B747-B7FD-2A3AE5CC3801}" type="presParOf" srcId="{699F9836-D4AC-5148-B799-3A5C0F3E4D9F}" destId="{FDD03F70-C5DE-9B45-8CAF-814514D9A34C}" srcOrd="0" destOrd="0" presId="urn:microsoft.com/office/officeart/2005/8/layout/process1"/>
    <dgm:cxn modelId="{E1FA75A5-A7C8-0946-810C-638862A757AE}" type="presParOf" srcId="{B8D42754-A697-6D4C-A1D1-3FE3B63A4D67}" destId="{2850B845-157A-A64A-964F-3A127E30E23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39E2580-D062-7B42-9BC2-12CD8A14A6E5}" type="doc">
      <dgm:prSet loTypeId="urn:microsoft.com/office/officeart/2005/8/layout/arrow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EACBC0-1B45-EB4A-9A0B-EFA8C79AAC56}">
      <dgm:prSet phldrT="[Text]"/>
      <dgm:spPr/>
      <dgm:t>
        <a:bodyPr/>
        <a:lstStyle/>
        <a:p>
          <a:r>
            <a:rPr lang="en-US" dirty="0"/>
            <a:t>Constitutive: their own permanent plastids</a:t>
          </a:r>
        </a:p>
      </dgm:t>
    </dgm:pt>
    <dgm:pt modelId="{0387B22A-B40E-1F4C-BF2E-F5AA6CA631F9}" type="parTrans" cxnId="{63CEF40A-4BB1-AA46-8975-C2132E3D9CB8}">
      <dgm:prSet/>
      <dgm:spPr/>
      <dgm:t>
        <a:bodyPr/>
        <a:lstStyle/>
        <a:p>
          <a:endParaRPr lang="en-US"/>
        </a:p>
      </dgm:t>
    </dgm:pt>
    <dgm:pt modelId="{599ACFAB-9BDE-454F-A009-4833A7496790}" type="sibTrans" cxnId="{63CEF40A-4BB1-AA46-8975-C2132E3D9CB8}">
      <dgm:prSet/>
      <dgm:spPr/>
      <dgm:t>
        <a:bodyPr/>
        <a:lstStyle/>
        <a:p>
          <a:endParaRPr lang="en-US"/>
        </a:p>
      </dgm:t>
    </dgm:pt>
    <dgm:pt modelId="{3FABE50D-6684-944F-B115-CE02BE491FCD}">
      <dgm:prSet phldrT="[Text]"/>
      <dgm:spPr/>
      <dgm:t>
        <a:bodyPr/>
        <a:lstStyle/>
        <a:p>
          <a:r>
            <a:rPr lang="en-US" dirty="0"/>
            <a:t>Non-constitutive: steal plastids from consuming others</a:t>
          </a:r>
        </a:p>
      </dgm:t>
    </dgm:pt>
    <dgm:pt modelId="{A55FCFF0-5A86-CA45-86DA-E3FE2A3B043E}" type="parTrans" cxnId="{351C9E56-D678-2147-B627-359E11DAC1D8}">
      <dgm:prSet/>
      <dgm:spPr/>
      <dgm:t>
        <a:bodyPr/>
        <a:lstStyle/>
        <a:p>
          <a:endParaRPr lang="en-US"/>
        </a:p>
      </dgm:t>
    </dgm:pt>
    <dgm:pt modelId="{90BABE87-D88C-324B-B798-8588D6156DF2}" type="sibTrans" cxnId="{351C9E56-D678-2147-B627-359E11DAC1D8}">
      <dgm:prSet/>
      <dgm:spPr/>
      <dgm:t>
        <a:bodyPr/>
        <a:lstStyle/>
        <a:p>
          <a:endParaRPr lang="en-US"/>
        </a:p>
      </dgm:t>
    </dgm:pt>
    <dgm:pt modelId="{DEF509EA-C64E-4741-B16A-ACE339912633}" type="pres">
      <dgm:prSet presAssocID="{339E2580-D062-7B42-9BC2-12CD8A14A6E5}" presName="compositeShape" presStyleCnt="0">
        <dgm:presLayoutVars>
          <dgm:chMax val="2"/>
          <dgm:dir/>
          <dgm:resizeHandles val="exact"/>
        </dgm:presLayoutVars>
      </dgm:prSet>
      <dgm:spPr/>
    </dgm:pt>
    <dgm:pt modelId="{A11D694C-5A47-344A-B07B-9A98A64575F7}" type="pres">
      <dgm:prSet presAssocID="{339E2580-D062-7B42-9BC2-12CD8A14A6E5}" presName="ribbon" presStyleLbl="node1" presStyleIdx="0" presStyleCnt="1"/>
      <dgm:spPr/>
    </dgm:pt>
    <dgm:pt modelId="{C888DD05-0120-FE4C-9D06-4A9A657D01AF}" type="pres">
      <dgm:prSet presAssocID="{339E2580-D062-7B42-9BC2-12CD8A14A6E5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41BD9C15-7C1F-3D45-82B5-783F3584661C}" type="pres">
      <dgm:prSet presAssocID="{339E2580-D062-7B42-9BC2-12CD8A14A6E5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63CEF40A-4BB1-AA46-8975-C2132E3D9CB8}" srcId="{339E2580-D062-7B42-9BC2-12CD8A14A6E5}" destId="{B3EACBC0-1B45-EB4A-9A0B-EFA8C79AAC56}" srcOrd="0" destOrd="0" parTransId="{0387B22A-B40E-1F4C-BF2E-F5AA6CA631F9}" sibTransId="{599ACFAB-9BDE-454F-A009-4833A7496790}"/>
    <dgm:cxn modelId="{EDC94052-5871-434D-99E3-55341C644558}" type="presOf" srcId="{339E2580-D062-7B42-9BC2-12CD8A14A6E5}" destId="{DEF509EA-C64E-4741-B16A-ACE339912633}" srcOrd="0" destOrd="0" presId="urn:microsoft.com/office/officeart/2005/8/layout/arrow6"/>
    <dgm:cxn modelId="{351C9E56-D678-2147-B627-359E11DAC1D8}" srcId="{339E2580-D062-7B42-9BC2-12CD8A14A6E5}" destId="{3FABE50D-6684-944F-B115-CE02BE491FCD}" srcOrd="1" destOrd="0" parTransId="{A55FCFF0-5A86-CA45-86DA-E3FE2A3B043E}" sibTransId="{90BABE87-D88C-324B-B798-8588D6156DF2}"/>
    <dgm:cxn modelId="{89F5FA77-11D8-114C-9C01-8FF2B149FA48}" type="presOf" srcId="{3FABE50D-6684-944F-B115-CE02BE491FCD}" destId="{41BD9C15-7C1F-3D45-82B5-783F3584661C}" srcOrd="0" destOrd="0" presId="urn:microsoft.com/office/officeart/2005/8/layout/arrow6"/>
    <dgm:cxn modelId="{4835D0BF-CFB5-D144-8C05-C5F3CF3B042B}" type="presOf" srcId="{B3EACBC0-1B45-EB4A-9A0B-EFA8C79AAC56}" destId="{C888DD05-0120-FE4C-9D06-4A9A657D01AF}" srcOrd="0" destOrd="0" presId="urn:microsoft.com/office/officeart/2005/8/layout/arrow6"/>
    <dgm:cxn modelId="{C4DB9208-9C0D-FE49-99AA-6F3DB469A871}" type="presParOf" srcId="{DEF509EA-C64E-4741-B16A-ACE339912633}" destId="{A11D694C-5A47-344A-B07B-9A98A64575F7}" srcOrd="0" destOrd="0" presId="urn:microsoft.com/office/officeart/2005/8/layout/arrow6"/>
    <dgm:cxn modelId="{C472E4D4-E4B5-784F-A370-F16583D5C7E3}" type="presParOf" srcId="{DEF509EA-C64E-4741-B16A-ACE339912633}" destId="{C888DD05-0120-FE4C-9D06-4A9A657D01AF}" srcOrd="1" destOrd="0" presId="urn:microsoft.com/office/officeart/2005/8/layout/arrow6"/>
    <dgm:cxn modelId="{287E7459-D817-B24D-B3AD-1CA4F588AD58}" type="presParOf" srcId="{DEF509EA-C64E-4741-B16A-ACE339912633}" destId="{41BD9C15-7C1F-3D45-82B5-783F3584661C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39E2580-D062-7B42-9BC2-12CD8A14A6E5}" type="doc">
      <dgm:prSet loTypeId="urn:microsoft.com/office/officeart/2005/8/layout/arrow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EACBC0-1B45-EB4A-9A0B-EFA8C79AAC56}">
      <dgm:prSet phldrT="[Text]"/>
      <dgm:spPr/>
      <dgm:t>
        <a:bodyPr/>
        <a:lstStyle/>
        <a:p>
          <a:r>
            <a:rPr lang="en-US" dirty="0"/>
            <a:t>Constitutive: their own permanent plastids</a:t>
          </a:r>
        </a:p>
      </dgm:t>
    </dgm:pt>
    <dgm:pt modelId="{0387B22A-B40E-1F4C-BF2E-F5AA6CA631F9}" type="parTrans" cxnId="{63CEF40A-4BB1-AA46-8975-C2132E3D9CB8}">
      <dgm:prSet/>
      <dgm:spPr/>
      <dgm:t>
        <a:bodyPr/>
        <a:lstStyle/>
        <a:p>
          <a:endParaRPr lang="en-US"/>
        </a:p>
      </dgm:t>
    </dgm:pt>
    <dgm:pt modelId="{599ACFAB-9BDE-454F-A009-4833A7496790}" type="sibTrans" cxnId="{63CEF40A-4BB1-AA46-8975-C2132E3D9CB8}">
      <dgm:prSet/>
      <dgm:spPr/>
      <dgm:t>
        <a:bodyPr/>
        <a:lstStyle/>
        <a:p>
          <a:endParaRPr lang="en-US"/>
        </a:p>
      </dgm:t>
    </dgm:pt>
    <dgm:pt modelId="{3FABE50D-6684-944F-B115-CE02BE491FCD}">
      <dgm:prSet phldrT="[Text]"/>
      <dgm:spPr/>
      <dgm:t>
        <a:bodyPr/>
        <a:lstStyle/>
        <a:p>
          <a:r>
            <a:rPr lang="en-US" dirty="0"/>
            <a:t>Non-constitutive: steal plastids from consuming others</a:t>
          </a:r>
        </a:p>
      </dgm:t>
    </dgm:pt>
    <dgm:pt modelId="{A55FCFF0-5A86-CA45-86DA-E3FE2A3B043E}" type="parTrans" cxnId="{351C9E56-D678-2147-B627-359E11DAC1D8}">
      <dgm:prSet/>
      <dgm:spPr/>
      <dgm:t>
        <a:bodyPr/>
        <a:lstStyle/>
        <a:p>
          <a:endParaRPr lang="en-US"/>
        </a:p>
      </dgm:t>
    </dgm:pt>
    <dgm:pt modelId="{90BABE87-D88C-324B-B798-8588D6156DF2}" type="sibTrans" cxnId="{351C9E56-D678-2147-B627-359E11DAC1D8}">
      <dgm:prSet/>
      <dgm:spPr/>
      <dgm:t>
        <a:bodyPr/>
        <a:lstStyle/>
        <a:p>
          <a:endParaRPr lang="en-US"/>
        </a:p>
      </dgm:t>
    </dgm:pt>
    <dgm:pt modelId="{DEF509EA-C64E-4741-B16A-ACE339912633}" type="pres">
      <dgm:prSet presAssocID="{339E2580-D062-7B42-9BC2-12CD8A14A6E5}" presName="compositeShape" presStyleCnt="0">
        <dgm:presLayoutVars>
          <dgm:chMax val="2"/>
          <dgm:dir/>
          <dgm:resizeHandles val="exact"/>
        </dgm:presLayoutVars>
      </dgm:prSet>
      <dgm:spPr/>
    </dgm:pt>
    <dgm:pt modelId="{A11D694C-5A47-344A-B07B-9A98A64575F7}" type="pres">
      <dgm:prSet presAssocID="{339E2580-D062-7B42-9BC2-12CD8A14A6E5}" presName="ribbon" presStyleLbl="node1" presStyleIdx="0" presStyleCnt="1"/>
      <dgm:spPr/>
    </dgm:pt>
    <dgm:pt modelId="{C888DD05-0120-FE4C-9D06-4A9A657D01AF}" type="pres">
      <dgm:prSet presAssocID="{339E2580-D062-7B42-9BC2-12CD8A14A6E5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41BD9C15-7C1F-3D45-82B5-783F3584661C}" type="pres">
      <dgm:prSet presAssocID="{339E2580-D062-7B42-9BC2-12CD8A14A6E5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63CEF40A-4BB1-AA46-8975-C2132E3D9CB8}" srcId="{339E2580-D062-7B42-9BC2-12CD8A14A6E5}" destId="{B3EACBC0-1B45-EB4A-9A0B-EFA8C79AAC56}" srcOrd="0" destOrd="0" parTransId="{0387B22A-B40E-1F4C-BF2E-F5AA6CA631F9}" sibTransId="{599ACFAB-9BDE-454F-A009-4833A7496790}"/>
    <dgm:cxn modelId="{EDC94052-5871-434D-99E3-55341C644558}" type="presOf" srcId="{339E2580-D062-7B42-9BC2-12CD8A14A6E5}" destId="{DEF509EA-C64E-4741-B16A-ACE339912633}" srcOrd="0" destOrd="0" presId="urn:microsoft.com/office/officeart/2005/8/layout/arrow6"/>
    <dgm:cxn modelId="{351C9E56-D678-2147-B627-359E11DAC1D8}" srcId="{339E2580-D062-7B42-9BC2-12CD8A14A6E5}" destId="{3FABE50D-6684-944F-B115-CE02BE491FCD}" srcOrd="1" destOrd="0" parTransId="{A55FCFF0-5A86-CA45-86DA-E3FE2A3B043E}" sibTransId="{90BABE87-D88C-324B-B798-8588D6156DF2}"/>
    <dgm:cxn modelId="{89F5FA77-11D8-114C-9C01-8FF2B149FA48}" type="presOf" srcId="{3FABE50D-6684-944F-B115-CE02BE491FCD}" destId="{41BD9C15-7C1F-3D45-82B5-783F3584661C}" srcOrd="0" destOrd="0" presId="urn:microsoft.com/office/officeart/2005/8/layout/arrow6"/>
    <dgm:cxn modelId="{4835D0BF-CFB5-D144-8C05-C5F3CF3B042B}" type="presOf" srcId="{B3EACBC0-1B45-EB4A-9A0B-EFA8C79AAC56}" destId="{C888DD05-0120-FE4C-9D06-4A9A657D01AF}" srcOrd="0" destOrd="0" presId="urn:microsoft.com/office/officeart/2005/8/layout/arrow6"/>
    <dgm:cxn modelId="{C4DB9208-9C0D-FE49-99AA-6F3DB469A871}" type="presParOf" srcId="{DEF509EA-C64E-4741-B16A-ACE339912633}" destId="{A11D694C-5A47-344A-B07B-9A98A64575F7}" srcOrd="0" destOrd="0" presId="urn:microsoft.com/office/officeart/2005/8/layout/arrow6"/>
    <dgm:cxn modelId="{C472E4D4-E4B5-784F-A370-F16583D5C7E3}" type="presParOf" srcId="{DEF509EA-C64E-4741-B16A-ACE339912633}" destId="{C888DD05-0120-FE4C-9D06-4A9A657D01AF}" srcOrd="1" destOrd="0" presId="urn:microsoft.com/office/officeart/2005/8/layout/arrow6"/>
    <dgm:cxn modelId="{287E7459-D817-B24D-B3AD-1CA4F588AD58}" type="presParOf" srcId="{DEF509EA-C64E-4741-B16A-ACE339912633}" destId="{41BD9C15-7C1F-3D45-82B5-783F3584661C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39E2580-D062-7B42-9BC2-12CD8A14A6E5}" type="doc">
      <dgm:prSet loTypeId="urn:microsoft.com/office/officeart/2005/8/layout/arrow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EACBC0-1B45-EB4A-9A0B-EFA8C79AAC56}">
      <dgm:prSet phldrT="[Text]"/>
      <dgm:spPr/>
      <dgm:t>
        <a:bodyPr/>
        <a:lstStyle/>
        <a:p>
          <a:r>
            <a:rPr lang="en-US" dirty="0"/>
            <a:t>Constitutive: their own permanent plastids</a:t>
          </a:r>
        </a:p>
      </dgm:t>
    </dgm:pt>
    <dgm:pt modelId="{0387B22A-B40E-1F4C-BF2E-F5AA6CA631F9}" type="parTrans" cxnId="{63CEF40A-4BB1-AA46-8975-C2132E3D9CB8}">
      <dgm:prSet/>
      <dgm:spPr/>
      <dgm:t>
        <a:bodyPr/>
        <a:lstStyle/>
        <a:p>
          <a:endParaRPr lang="en-US"/>
        </a:p>
      </dgm:t>
    </dgm:pt>
    <dgm:pt modelId="{599ACFAB-9BDE-454F-A009-4833A7496790}" type="sibTrans" cxnId="{63CEF40A-4BB1-AA46-8975-C2132E3D9CB8}">
      <dgm:prSet/>
      <dgm:spPr/>
      <dgm:t>
        <a:bodyPr/>
        <a:lstStyle/>
        <a:p>
          <a:endParaRPr lang="en-US"/>
        </a:p>
      </dgm:t>
    </dgm:pt>
    <dgm:pt modelId="{3FABE50D-6684-944F-B115-CE02BE491FCD}">
      <dgm:prSet phldrT="[Text]"/>
      <dgm:spPr/>
      <dgm:t>
        <a:bodyPr/>
        <a:lstStyle/>
        <a:p>
          <a:r>
            <a:rPr lang="en-US" dirty="0"/>
            <a:t>Non-constitutive: steal plastids from consuming others</a:t>
          </a:r>
        </a:p>
      </dgm:t>
    </dgm:pt>
    <dgm:pt modelId="{A55FCFF0-5A86-CA45-86DA-E3FE2A3B043E}" type="parTrans" cxnId="{351C9E56-D678-2147-B627-359E11DAC1D8}">
      <dgm:prSet/>
      <dgm:spPr/>
      <dgm:t>
        <a:bodyPr/>
        <a:lstStyle/>
        <a:p>
          <a:endParaRPr lang="en-US"/>
        </a:p>
      </dgm:t>
    </dgm:pt>
    <dgm:pt modelId="{90BABE87-D88C-324B-B798-8588D6156DF2}" type="sibTrans" cxnId="{351C9E56-D678-2147-B627-359E11DAC1D8}">
      <dgm:prSet/>
      <dgm:spPr/>
      <dgm:t>
        <a:bodyPr/>
        <a:lstStyle/>
        <a:p>
          <a:endParaRPr lang="en-US"/>
        </a:p>
      </dgm:t>
    </dgm:pt>
    <dgm:pt modelId="{DEF509EA-C64E-4741-B16A-ACE339912633}" type="pres">
      <dgm:prSet presAssocID="{339E2580-D062-7B42-9BC2-12CD8A14A6E5}" presName="compositeShape" presStyleCnt="0">
        <dgm:presLayoutVars>
          <dgm:chMax val="2"/>
          <dgm:dir/>
          <dgm:resizeHandles val="exact"/>
        </dgm:presLayoutVars>
      </dgm:prSet>
      <dgm:spPr/>
    </dgm:pt>
    <dgm:pt modelId="{A11D694C-5A47-344A-B07B-9A98A64575F7}" type="pres">
      <dgm:prSet presAssocID="{339E2580-D062-7B42-9BC2-12CD8A14A6E5}" presName="ribbon" presStyleLbl="node1" presStyleIdx="0" presStyleCnt="1"/>
      <dgm:spPr/>
    </dgm:pt>
    <dgm:pt modelId="{C888DD05-0120-FE4C-9D06-4A9A657D01AF}" type="pres">
      <dgm:prSet presAssocID="{339E2580-D062-7B42-9BC2-12CD8A14A6E5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41BD9C15-7C1F-3D45-82B5-783F3584661C}" type="pres">
      <dgm:prSet presAssocID="{339E2580-D062-7B42-9BC2-12CD8A14A6E5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63CEF40A-4BB1-AA46-8975-C2132E3D9CB8}" srcId="{339E2580-D062-7B42-9BC2-12CD8A14A6E5}" destId="{B3EACBC0-1B45-EB4A-9A0B-EFA8C79AAC56}" srcOrd="0" destOrd="0" parTransId="{0387B22A-B40E-1F4C-BF2E-F5AA6CA631F9}" sibTransId="{599ACFAB-9BDE-454F-A009-4833A7496790}"/>
    <dgm:cxn modelId="{EDC94052-5871-434D-99E3-55341C644558}" type="presOf" srcId="{339E2580-D062-7B42-9BC2-12CD8A14A6E5}" destId="{DEF509EA-C64E-4741-B16A-ACE339912633}" srcOrd="0" destOrd="0" presId="urn:microsoft.com/office/officeart/2005/8/layout/arrow6"/>
    <dgm:cxn modelId="{351C9E56-D678-2147-B627-359E11DAC1D8}" srcId="{339E2580-D062-7B42-9BC2-12CD8A14A6E5}" destId="{3FABE50D-6684-944F-B115-CE02BE491FCD}" srcOrd="1" destOrd="0" parTransId="{A55FCFF0-5A86-CA45-86DA-E3FE2A3B043E}" sibTransId="{90BABE87-D88C-324B-B798-8588D6156DF2}"/>
    <dgm:cxn modelId="{89F5FA77-11D8-114C-9C01-8FF2B149FA48}" type="presOf" srcId="{3FABE50D-6684-944F-B115-CE02BE491FCD}" destId="{41BD9C15-7C1F-3D45-82B5-783F3584661C}" srcOrd="0" destOrd="0" presId="urn:microsoft.com/office/officeart/2005/8/layout/arrow6"/>
    <dgm:cxn modelId="{4835D0BF-CFB5-D144-8C05-C5F3CF3B042B}" type="presOf" srcId="{B3EACBC0-1B45-EB4A-9A0B-EFA8C79AAC56}" destId="{C888DD05-0120-FE4C-9D06-4A9A657D01AF}" srcOrd="0" destOrd="0" presId="urn:microsoft.com/office/officeart/2005/8/layout/arrow6"/>
    <dgm:cxn modelId="{C4DB9208-9C0D-FE49-99AA-6F3DB469A871}" type="presParOf" srcId="{DEF509EA-C64E-4741-B16A-ACE339912633}" destId="{A11D694C-5A47-344A-B07B-9A98A64575F7}" srcOrd="0" destOrd="0" presId="urn:microsoft.com/office/officeart/2005/8/layout/arrow6"/>
    <dgm:cxn modelId="{C472E4D4-E4B5-784F-A370-F16583D5C7E3}" type="presParOf" srcId="{DEF509EA-C64E-4741-B16A-ACE339912633}" destId="{C888DD05-0120-FE4C-9D06-4A9A657D01AF}" srcOrd="1" destOrd="0" presId="urn:microsoft.com/office/officeart/2005/8/layout/arrow6"/>
    <dgm:cxn modelId="{287E7459-D817-B24D-B3AD-1CA4F588AD58}" type="presParOf" srcId="{DEF509EA-C64E-4741-B16A-ACE339912633}" destId="{41BD9C15-7C1F-3D45-82B5-783F3584661C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39E2580-D062-7B42-9BC2-12CD8A14A6E5}" type="doc">
      <dgm:prSet loTypeId="urn:microsoft.com/office/officeart/2005/8/layout/arrow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EACBC0-1B45-EB4A-9A0B-EFA8C79AAC56}">
      <dgm:prSet phldrT="[Text]"/>
      <dgm:spPr/>
      <dgm:t>
        <a:bodyPr/>
        <a:lstStyle/>
        <a:p>
          <a:r>
            <a:rPr lang="en-US" dirty="0"/>
            <a:t>Constitutive: their own permanent plastids</a:t>
          </a:r>
        </a:p>
      </dgm:t>
    </dgm:pt>
    <dgm:pt modelId="{0387B22A-B40E-1F4C-BF2E-F5AA6CA631F9}" type="parTrans" cxnId="{63CEF40A-4BB1-AA46-8975-C2132E3D9CB8}">
      <dgm:prSet/>
      <dgm:spPr/>
      <dgm:t>
        <a:bodyPr/>
        <a:lstStyle/>
        <a:p>
          <a:endParaRPr lang="en-US"/>
        </a:p>
      </dgm:t>
    </dgm:pt>
    <dgm:pt modelId="{599ACFAB-9BDE-454F-A009-4833A7496790}" type="sibTrans" cxnId="{63CEF40A-4BB1-AA46-8975-C2132E3D9CB8}">
      <dgm:prSet/>
      <dgm:spPr/>
      <dgm:t>
        <a:bodyPr/>
        <a:lstStyle/>
        <a:p>
          <a:endParaRPr lang="en-US"/>
        </a:p>
      </dgm:t>
    </dgm:pt>
    <dgm:pt modelId="{3FABE50D-6684-944F-B115-CE02BE491FCD}">
      <dgm:prSet phldrT="[Text]"/>
      <dgm:spPr/>
      <dgm:t>
        <a:bodyPr/>
        <a:lstStyle/>
        <a:p>
          <a:r>
            <a:rPr lang="en-US" dirty="0"/>
            <a:t>Non-constitutive: steal plastids from consuming others</a:t>
          </a:r>
        </a:p>
      </dgm:t>
    </dgm:pt>
    <dgm:pt modelId="{A55FCFF0-5A86-CA45-86DA-E3FE2A3B043E}" type="parTrans" cxnId="{351C9E56-D678-2147-B627-359E11DAC1D8}">
      <dgm:prSet/>
      <dgm:spPr/>
      <dgm:t>
        <a:bodyPr/>
        <a:lstStyle/>
        <a:p>
          <a:endParaRPr lang="en-US"/>
        </a:p>
      </dgm:t>
    </dgm:pt>
    <dgm:pt modelId="{90BABE87-D88C-324B-B798-8588D6156DF2}" type="sibTrans" cxnId="{351C9E56-D678-2147-B627-359E11DAC1D8}">
      <dgm:prSet/>
      <dgm:spPr/>
      <dgm:t>
        <a:bodyPr/>
        <a:lstStyle/>
        <a:p>
          <a:endParaRPr lang="en-US"/>
        </a:p>
      </dgm:t>
    </dgm:pt>
    <dgm:pt modelId="{DEF509EA-C64E-4741-B16A-ACE339912633}" type="pres">
      <dgm:prSet presAssocID="{339E2580-D062-7B42-9BC2-12CD8A14A6E5}" presName="compositeShape" presStyleCnt="0">
        <dgm:presLayoutVars>
          <dgm:chMax val="2"/>
          <dgm:dir/>
          <dgm:resizeHandles val="exact"/>
        </dgm:presLayoutVars>
      </dgm:prSet>
      <dgm:spPr/>
    </dgm:pt>
    <dgm:pt modelId="{A11D694C-5A47-344A-B07B-9A98A64575F7}" type="pres">
      <dgm:prSet presAssocID="{339E2580-D062-7B42-9BC2-12CD8A14A6E5}" presName="ribbon" presStyleLbl="node1" presStyleIdx="0" presStyleCnt="1"/>
      <dgm:spPr/>
    </dgm:pt>
    <dgm:pt modelId="{C888DD05-0120-FE4C-9D06-4A9A657D01AF}" type="pres">
      <dgm:prSet presAssocID="{339E2580-D062-7B42-9BC2-12CD8A14A6E5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41BD9C15-7C1F-3D45-82B5-783F3584661C}" type="pres">
      <dgm:prSet presAssocID="{339E2580-D062-7B42-9BC2-12CD8A14A6E5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63CEF40A-4BB1-AA46-8975-C2132E3D9CB8}" srcId="{339E2580-D062-7B42-9BC2-12CD8A14A6E5}" destId="{B3EACBC0-1B45-EB4A-9A0B-EFA8C79AAC56}" srcOrd="0" destOrd="0" parTransId="{0387B22A-B40E-1F4C-BF2E-F5AA6CA631F9}" sibTransId="{599ACFAB-9BDE-454F-A009-4833A7496790}"/>
    <dgm:cxn modelId="{EDC94052-5871-434D-99E3-55341C644558}" type="presOf" srcId="{339E2580-D062-7B42-9BC2-12CD8A14A6E5}" destId="{DEF509EA-C64E-4741-B16A-ACE339912633}" srcOrd="0" destOrd="0" presId="urn:microsoft.com/office/officeart/2005/8/layout/arrow6"/>
    <dgm:cxn modelId="{351C9E56-D678-2147-B627-359E11DAC1D8}" srcId="{339E2580-D062-7B42-9BC2-12CD8A14A6E5}" destId="{3FABE50D-6684-944F-B115-CE02BE491FCD}" srcOrd="1" destOrd="0" parTransId="{A55FCFF0-5A86-CA45-86DA-E3FE2A3B043E}" sibTransId="{90BABE87-D88C-324B-B798-8588D6156DF2}"/>
    <dgm:cxn modelId="{89F5FA77-11D8-114C-9C01-8FF2B149FA48}" type="presOf" srcId="{3FABE50D-6684-944F-B115-CE02BE491FCD}" destId="{41BD9C15-7C1F-3D45-82B5-783F3584661C}" srcOrd="0" destOrd="0" presId="urn:microsoft.com/office/officeart/2005/8/layout/arrow6"/>
    <dgm:cxn modelId="{4835D0BF-CFB5-D144-8C05-C5F3CF3B042B}" type="presOf" srcId="{B3EACBC0-1B45-EB4A-9A0B-EFA8C79AAC56}" destId="{C888DD05-0120-FE4C-9D06-4A9A657D01AF}" srcOrd="0" destOrd="0" presId="urn:microsoft.com/office/officeart/2005/8/layout/arrow6"/>
    <dgm:cxn modelId="{C4DB9208-9C0D-FE49-99AA-6F3DB469A871}" type="presParOf" srcId="{DEF509EA-C64E-4741-B16A-ACE339912633}" destId="{A11D694C-5A47-344A-B07B-9A98A64575F7}" srcOrd="0" destOrd="0" presId="urn:microsoft.com/office/officeart/2005/8/layout/arrow6"/>
    <dgm:cxn modelId="{C472E4D4-E4B5-784F-A370-F16583D5C7E3}" type="presParOf" srcId="{DEF509EA-C64E-4741-B16A-ACE339912633}" destId="{C888DD05-0120-FE4C-9D06-4A9A657D01AF}" srcOrd="1" destOrd="0" presId="urn:microsoft.com/office/officeart/2005/8/layout/arrow6"/>
    <dgm:cxn modelId="{287E7459-D817-B24D-B3AD-1CA4F588AD58}" type="presParOf" srcId="{DEF509EA-C64E-4741-B16A-ACE339912633}" destId="{41BD9C15-7C1F-3D45-82B5-783F3584661C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40AA16-1366-A04F-A27A-9F163EEB48CC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B2B88022-455A-494B-A668-7CD5DC793520}">
      <dgm:prSet phldrT="[Text]"/>
      <dgm:spPr/>
      <dgm:t>
        <a:bodyPr/>
        <a:lstStyle/>
        <a:p>
          <a:r>
            <a:rPr lang="en-US" dirty="0">
              <a:latin typeface="CordiaUPC" panose="020B0304020202020204" pitchFamily="34" charset="-34"/>
              <a:cs typeface="CordiaUPC" panose="020B0304020202020204" pitchFamily="34" charset="-34"/>
            </a:rPr>
            <a:t>Phytoplankton</a:t>
          </a:r>
        </a:p>
      </dgm:t>
    </dgm:pt>
    <dgm:pt modelId="{B43D48FC-9BCF-7049-B32E-44BD183D6801}" type="parTrans" cxnId="{5C4F4874-4977-6F4C-AB35-D0AFD9D95753}">
      <dgm:prSet/>
      <dgm:spPr/>
      <dgm:t>
        <a:bodyPr/>
        <a:lstStyle/>
        <a:p>
          <a:endParaRPr lang="en-US">
            <a:latin typeface="CordiaUPC" panose="020B0304020202020204" pitchFamily="34" charset="-34"/>
            <a:cs typeface="CordiaUPC" panose="020B0304020202020204" pitchFamily="34" charset="-34"/>
          </a:endParaRPr>
        </a:p>
      </dgm:t>
    </dgm:pt>
    <dgm:pt modelId="{6AB00BAD-FBEE-B949-846B-473489B2AD9F}" type="sibTrans" cxnId="{5C4F4874-4977-6F4C-AB35-D0AFD9D95753}">
      <dgm:prSet/>
      <dgm:spPr/>
      <dgm:t>
        <a:bodyPr/>
        <a:lstStyle/>
        <a:p>
          <a:endParaRPr lang="en-US">
            <a:latin typeface="CordiaUPC" panose="020B0304020202020204" pitchFamily="34" charset="-34"/>
            <a:cs typeface="CordiaUPC" panose="020B0304020202020204" pitchFamily="34" charset="-34"/>
          </a:endParaRPr>
        </a:p>
      </dgm:t>
    </dgm:pt>
    <dgm:pt modelId="{01EFDD0B-C3E4-644C-8CED-4BD037EBA6DD}">
      <dgm:prSet phldrT="[Text]"/>
      <dgm:spPr/>
      <dgm:t>
        <a:bodyPr/>
        <a:lstStyle/>
        <a:p>
          <a:r>
            <a:rPr lang="en-US" dirty="0">
              <a:latin typeface="CordiaUPC" panose="020B0304020202020204" pitchFamily="34" charset="-34"/>
              <a:cs typeface="CordiaUPC" panose="020B0304020202020204" pitchFamily="34" charset="-34"/>
            </a:rPr>
            <a:t>Zooplankton</a:t>
          </a:r>
        </a:p>
      </dgm:t>
    </dgm:pt>
    <dgm:pt modelId="{6852084C-8105-844F-89A3-40BE209820FC}" type="parTrans" cxnId="{8B95D582-2001-DA4D-8D0C-5F06AD4A6E8B}">
      <dgm:prSet/>
      <dgm:spPr/>
      <dgm:t>
        <a:bodyPr/>
        <a:lstStyle/>
        <a:p>
          <a:endParaRPr lang="en-US">
            <a:latin typeface="CordiaUPC" panose="020B0304020202020204" pitchFamily="34" charset="-34"/>
            <a:cs typeface="CordiaUPC" panose="020B0304020202020204" pitchFamily="34" charset="-34"/>
          </a:endParaRPr>
        </a:p>
      </dgm:t>
    </dgm:pt>
    <dgm:pt modelId="{DD7C99D9-AA52-4048-B905-A90B4AD3AB57}" type="sibTrans" cxnId="{8B95D582-2001-DA4D-8D0C-5F06AD4A6E8B}">
      <dgm:prSet/>
      <dgm:spPr/>
      <dgm:t>
        <a:bodyPr/>
        <a:lstStyle/>
        <a:p>
          <a:endParaRPr lang="en-US">
            <a:latin typeface="CordiaUPC" panose="020B0304020202020204" pitchFamily="34" charset="-34"/>
            <a:cs typeface="CordiaUPC" panose="020B0304020202020204" pitchFamily="34" charset="-34"/>
          </a:endParaRPr>
        </a:p>
      </dgm:t>
    </dgm:pt>
    <dgm:pt modelId="{F3EC8EE7-129B-0142-B87B-10197A054BDA}">
      <dgm:prSet phldrT="[Text]"/>
      <dgm:spPr/>
      <dgm:t>
        <a:bodyPr/>
        <a:lstStyle/>
        <a:p>
          <a:r>
            <a:rPr lang="en-US" dirty="0">
              <a:latin typeface="CordiaUPC" panose="020B0304020202020204" pitchFamily="34" charset="-34"/>
              <a:cs typeface="CordiaUPC" panose="020B0304020202020204" pitchFamily="34" charset="-34"/>
            </a:rPr>
            <a:t>Fish</a:t>
          </a:r>
        </a:p>
      </dgm:t>
    </dgm:pt>
    <dgm:pt modelId="{145828CE-1E1C-8A41-A68C-5CB451EBC0C7}" type="parTrans" cxnId="{979FA104-A759-3D43-A264-472828DFEFE2}">
      <dgm:prSet/>
      <dgm:spPr/>
      <dgm:t>
        <a:bodyPr/>
        <a:lstStyle/>
        <a:p>
          <a:endParaRPr lang="en-US">
            <a:latin typeface="CordiaUPC" panose="020B0304020202020204" pitchFamily="34" charset="-34"/>
            <a:cs typeface="CordiaUPC" panose="020B0304020202020204" pitchFamily="34" charset="-34"/>
          </a:endParaRPr>
        </a:p>
      </dgm:t>
    </dgm:pt>
    <dgm:pt modelId="{E255DA1C-B20C-7C45-AD76-9AF210D67C61}" type="sibTrans" cxnId="{979FA104-A759-3D43-A264-472828DFEFE2}">
      <dgm:prSet/>
      <dgm:spPr/>
      <dgm:t>
        <a:bodyPr/>
        <a:lstStyle/>
        <a:p>
          <a:endParaRPr lang="en-US">
            <a:latin typeface="CordiaUPC" panose="020B0304020202020204" pitchFamily="34" charset="-34"/>
            <a:cs typeface="CordiaUPC" panose="020B0304020202020204" pitchFamily="34" charset="-34"/>
          </a:endParaRPr>
        </a:p>
      </dgm:t>
    </dgm:pt>
    <dgm:pt modelId="{B8D42754-A697-6D4C-A1D1-3FE3B63A4D67}" type="pres">
      <dgm:prSet presAssocID="{6940AA16-1366-A04F-A27A-9F163EEB48CC}" presName="Name0" presStyleCnt="0">
        <dgm:presLayoutVars>
          <dgm:dir/>
          <dgm:resizeHandles val="exact"/>
        </dgm:presLayoutVars>
      </dgm:prSet>
      <dgm:spPr/>
    </dgm:pt>
    <dgm:pt modelId="{A35E06AE-D62D-0A41-8E77-E0D72FECDFAB}" type="pres">
      <dgm:prSet presAssocID="{B2B88022-455A-494B-A668-7CD5DC793520}" presName="node" presStyleLbl="node1" presStyleIdx="0" presStyleCnt="3">
        <dgm:presLayoutVars>
          <dgm:bulletEnabled val="1"/>
        </dgm:presLayoutVars>
      </dgm:prSet>
      <dgm:spPr/>
    </dgm:pt>
    <dgm:pt modelId="{C31DFFED-7544-8A4E-9BDE-AC7591B96F5D}" type="pres">
      <dgm:prSet presAssocID="{6AB00BAD-FBEE-B949-846B-473489B2AD9F}" presName="sibTrans" presStyleLbl="sibTrans2D1" presStyleIdx="0" presStyleCnt="2"/>
      <dgm:spPr/>
    </dgm:pt>
    <dgm:pt modelId="{3CC03EE4-4472-A843-B7F0-FB5D1AF41626}" type="pres">
      <dgm:prSet presAssocID="{6AB00BAD-FBEE-B949-846B-473489B2AD9F}" presName="connectorText" presStyleLbl="sibTrans2D1" presStyleIdx="0" presStyleCnt="2"/>
      <dgm:spPr/>
    </dgm:pt>
    <dgm:pt modelId="{0255131B-8305-0D44-817D-B00FE155E7A3}" type="pres">
      <dgm:prSet presAssocID="{01EFDD0B-C3E4-644C-8CED-4BD037EBA6DD}" presName="node" presStyleLbl="node1" presStyleIdx="1" presStyleCnt="3">
        <dgm:presLayoutVars>
          <dgm:bulletEnabled val="1"/>
        </dgm:presLayoutVars>
      </dgm:prSet>
      <dgm:spPr/>
    </dgm:pt>
    <dgm:pt modelId="{699F9836-D4AC-5148-B799-3A5C0F3E4D9F}" type="pres">
      <dgm:prSet presAssocID="{DD7C99D9-AA52-4048-B905-A90B4AD3AB57}" presName="sibTrans" presStyleLbl="sibTrans2D1" presStyleIdx="1" presStyleCnt="2"/>
      <dgm:spPr/>
    </dgm:pt>
    <dgm:pt modelId="{FDD03F70-C5DE-9B45-8CAF-814514D9A34C}" type="pres">
      <dgm:prSet presAssocID="{DD7C99D9-AA52-4048-B905-A90B4AD3AB57}" presName="connectorText" presStyleLbl="sibTrans2D1" presStyleIdx="1" presStyleCnt="2"/>
      <dgm:spPr/>
    </dgm:pt>
    <dgm:pt modelId="{2850B845-157A-A64A-964F-3A127E30E234}" type="pres">
      <dgm:prSet presAssocID="{F3EC8EE7-129B-0142-B87B-10197A054BDA}" presName="node" presStyleLbl="node1" presStyleIdx="2" presStyleCnt="3">
        <dgm:presLayoutVars>
          <dgm:bulletEnabled val="1"/>
        </dgm:presLayoutVars>
      </dgm:prSet>
      <dgm:spPr/>
    </dgm:pt>
  </dgm:ptLst>
  <dgm:cxnLst>
    <dgm:cxn modelId="{979FA104-A759-3D43-A264-472828DFEFE2}" srcId="{6940AA16-1366-A04F-A27A-9F163EEB48CC}" destId="{F3EC8EE7-129B-0142-B87B-10197A054BDA}" srcOrd="2" destOrd="0" parTransId="{145828CE-1E1C-8A41-A68C-5CB451EBC0C7}" sibTransId="{E255DA1C-B20C-7C45-AD76-9AF210D67C61}"/>
    <dgm:cxn modelId="{B163F508-B4A9-724F-B842-A627F2BB7E46}" type="presOf" srcId="{6AB00BAD-FBEE-B949-846B-473489B2AD9F}" destId="{C31DFFED-7544-8A4E-9BDE-AC7591B96F5D}" srcOrd="0" destOrd="0" presId="urn:microsoft.com/office/officeart/2005/8/layout/process1"/>
    <dgm:cxn modelId="{0FDD7E16-2E1A-F748-B533-70E385424348}" type="presOf" srcId="{DD7C99D9-AA52-4048-B905-A90B4AD3AB57}" destId="{699F9836-D4AC-5148-B799-3A5C0F3E4D9F}" srcOrd="0" destOrd="0" presId="urn:microsoft.com/office/officeart/2005/8/layout/process1"/>
    <dgm:cxn modelId="{47617E56-BDBE-714B-9156-8E8844EE0B38}" type="presOf" srcId="{6AB00BAD-FBEE-B949-846B-473489B2AD9F}" destId="{3CC03EE4-4472-A843-B7F0-FB5D1AF41626}" srcOrd="1" destOrd="0" presId="urn:microsoft.com/office/officeart/2005/8/layout/process1"/>
    <dgm:cxn modelId="{9CC7415F-6C23-6C42-A423-C01A8D8D3915}" type="presOf" srcId="{01EFDD0B-C3E4-644C-8CED-4BD037EBA6DD}" destId="{0255131B-8305-0D44-817D-B00FE155E7A3}" srcOrd="0" destOrd="0" presId="urn:microsoft.com/office/officeart/2005/8/layout/process1"/>
    <dgm:cxn modelId="{5C4F4874-4977-6F4C-AB35-D0AFD9D95753}" srcId="{6940AA16-1366-A04F-A27A-9F163EEB48CC}" destId="{B2B88022-455A-494B-A668-7CD5DC793520}" srcOrd="0" destOrd="0" parTransId="{B43D48FC-9BCF-7049-B32E-44BD183D6801}" sibTransId="{6AB00BAD-FBEE-B949-846B-473489B2AD9F}"/>
    <dgm:cxn modelId="{8B95D582-2001-DA4D-8D0C-5F06AD4A6E8B}" srcId="{6940AA16-1366-A04F-A27A-9F163EEB48CC}" destId="{01EFDD0B-C3E4-644C-8CED-4BD037EBA6DD}" srcOrd="1" destOrd="0" parTransId="{6852084C-8105-844F-89A3-40BE209820FC}" sibTransId="{DD7C99D9-AA52-4048-B905-A90B4AD3AB57}"/>
    <dgm:cxn modelId="{C5DE12AC-30D0-BD43-AE13-FEE7396FF7FF}" type="presOf" srcId="{F3EC8EE7-129B-0142-B87B-10197A054BDA}" destId="{2850B845-157A-A64A-964F-3A127E30E234}" srcOrd="0" destOrd="0" presId="urn:microsoft.com/office/officeart/2005/8/layout/process1"/>
    <dgm:cxn modelId="{373602B8-AC5E-6D45-8761-93AF8142CE6B}" type="presOf" srcId="{DD7C99D9-AA52-4048-B905-A90B4AD3AB57}" destId="{FDD03F70-C5DE-9B45-8CAF-814514D9A34C}" srcOrd="1" destOrd="0" presId="urn:microsoft.com/office/officeart/2005/8/layout/process1"/>
    <dgm:cxn modelId="{600159E8-D0E4-714F-8660-749828F5DD07}" type="presOf" srcId="{B2B88022-455A-494B-A668-7CD5DC793520}" destId="{A35E06AE-D62D-0A41-8E77-E0D72FECDFAB}" srcOrd="0" destOrd="0" presId="urn:microsoft.com/office/officeart/2005/8/layout/process1"/>
    <dgm:cxn modelId="{7F62D1F7-5940-5442-AFD9-AE3E03A1DF0B}" type="presOf" srcId="{6940AA16-1366-A04F-A27A-9F163EEB48CC}" destId="{B8D42754-A697-6D4C-A1D1-3FE3B63A4D67}" srcOrd="0" destOrd="0" presId="urn:microsoft.com/office/officeart/2005/8/layout/process1"/>
    <dgm:cxn modelId="{4D73F7E7-2176-8749-9BEF-AE234A9915E8}" type="presParOf" srcId="{B8D42754-A697-6D4C-A1D1-3FE3B63A4D67}" destId="{A35E06AE-D62D-0A41-8E77-E0D72FECDFAB}" srcOrd="0" destOrd="0" presId="urn:microsoft.com/office/officeart/2005/8/layout/process1"/>
    <dgm:cxn modelId="{C6BCA294-BCDB-E44C-B3AC-419593218DE8}" type="presParOf" srcId="{B8D42754-A697-6D4C-A1D1-3FE3B63A4D67}" destId="{C31DFFED-7544-8A4E-9BDE-AC7591B96F5D}" srcOrd="1" destOrd="0" presId="urn:microsoft.com/office/officeart/2005/8/layout/process1"/>
    <dgm:cxn modelId="{318630B1-E3F4-9045-B894-58863639CA2D}" type="presParOf" srcId="{C31DFFED-7544-8A4E-9BDE-AC7591B96F5D}" destId="{3CC03EE4-4472-A843-B7F0-FB5D1AF41626}" srcOrd="0" destOrd="0" presId="urn:microsoft.com/office/officeart/2005/8/layout/process1"/>
    <dgm:cxn modelId="{CFE90D67-7EDB-8F43-8B51-5CD22D5FDD1B}" type="presParOf" srcId="{B8D42754-A697-6D4C-A1D1-3FE3B63A4D67}" destId="{0255131B-8305-0D44-817D-B00FE155E7A3}" srcOrd="2" destOrd="0" presId="urn:microsoft.com/office/officeart/2005/8/layout/process1"/>
    <dgm:cxn modelId="{814CAC52-31E8-494C-8487-134A30BF59AA}" type="presParOf" srcId="{B8D42754-A697-6D4C-A1D1-3FE3B63A4D67}" destId="{699F9836-D4AC-5148-B799-3A5C0F3E4D9F}" srcOrd="3" destOrd="0" presId="urn:microsoft.com/office/officeart/2005/8/layout/process1"/>
    <dgm:cxn modelId="{FA728EF0-C897-B747-B7FD-2A3AE5CC3801}" type="presParOf" srcId="{699F9836-D4AC-5148-B799-3A5C0F3E4D9F}" destId="{FDD03F70-C5DE-9B45-8CAF-814514D9A34C}" srcOrd="0" destOrd="0" presId="urn:microsoft.com/office/officeart/2005/8/layout/process1"/>
    <dgm:cxn modelId="{E1FA75A5-A7C8-0946-810C-638862A757AE}" type="presParOf" srcId="{B8D42754-A697-6D4C-A1D1-3FE3B63A4D67}" destId="{2850B845-157A-A64A-964F-3A127E30E23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940AA16-1366-A04F-A27A-9F163EEB48CC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B2B88022-455A-494B-A668-7CD5DC793520}">
      <dgm:prSet phldrT="[Text]"/>
      <dgm:spPr/>
      <dgm:t>
        <a:bodyPr/>
        <a:lstStyle/>
        <a:p>
          <a:r>
            <a:rPr lang="en-US" dirty="0">
              <a:latin typeface="CordiaUPC" panose="020B0304020202020204" pitchFamily="34" charset="-34"/>
              <a:cs typeface="CordiaUPC" panose="020B0304020202020204" pitchFamily="34" charset="-34"/>
            </a:rPr>
            <a:t>Phytoplankton</a:t>
          </a:r>
        </a:p>
      </dgm:t>
    </dgm:pt>
    <dgm:pt modelId="{B43D48FC-9BCF-7049-B32E-44BD183D6801}" type="parTrans" cxnId="{5C4F4874-4977-6F4C-AB35-D0AFD9D95753}">
      <dgm:prSet/>
      <dgm:spPr/>
      <dgm:t>
        <a:bodyPr/>
        <a:lstStyle/>
        <a:p>
          <a:endParaRPr lang="en-US">
            <a:latin typeface="CordiaUPC" panose="020B0304020202020204" pitchFamily="34" charset="-34"/>
            <a:cs typeface="CordiaUPC" panose="020B0304020202020204" pitchFamily="34" charset="-34"/>
          </a:endParaRPr>
        </a:p>
      </dgm:t>
    </dgm:pt>
    <dgm:pt modelId="{6AB00BAD-FBEE-B949-846B-473489B2AD9F}" type="sibTrans" cxnId="{5C4F4874-4977-6F4C-AB35-D0AFD9D95753}">
      <dgm:prSet/>
      <dgm:spPr/>
      <dgm:t>
        <a:bodyPr/>
        <a:lstStyle/>
        <a:p>
          <a:endParaRPr lang="en-US">
            <a:latin typeface="CordiaUPC" panose="020B0304020202020204" pitchFamily="34" charset="-34"/>
            <a:cs typeface="CordiaUPC" panose="020B0304020202020204" pitchFamily="34" charset="-34"/>
          </a:endParaRPr>
        </a:p>
      </dgm:t>
    </dgm:pt>
    <dgm:pt modelId="{01EFDD0B-C3E4-644C-8CED-4BD037EBA6DD}">
      <dgm:prSet phldrT="[Text]"/>
      <dgm:spPr/>
      <dgm:t>
        <a:bodyPr/>
        <a:lstStyle/>
        <a:p>
          <a:r>
            <a:rPr lang="en-US" dirty="0">
              <a:latin typeface="CordiaUPC" panose="020B0304020202020204" pitchFamily="34" charset="-34"/>
              <a:cs typeface="CordiaUPC" panose="020B0304020202020204" pitchFamily="34" charset="-34"/>
            </a:rPr>
            <a:t>Zooplankton</a:t>
          </a:r>
        </a:p>
      </dgm:t>
    </dgm:pt>
    <dgm:pt modelId="{6852084C-8105-844F-89A3-40BE209820FC}" type="parTrans" cxnId="{8B95D582-2001-DA4D-8D0C-5F06AD4A6E8B}">
      <dgm:prSet/>
      <dgm:spPr/>
      <dgm:t>
        <a:bodyPr/>
        <a:lstStyle/>
        <a:p>
          <a:endParaRPr lang="en-US">
            <a:latin typeface="CordiaUPC" panose="020B0304020202020204" pitchFamily="34" charset="-34"/>
            <a:cs typeface="CordiaUPC" panose="020B0304020202020204" pitchFamily="34" charset="-34"/>
          </a:endParaRPr>
        </a:p>
      </dgm:t>
    </dgm:pt>
    <dgm:pt modelId="{DD7C99D9-AA52-4048-B905-A90B4AD3AB57}" type="sibTrans" cxnId="{8B95D582-2001-DA4D-8D0C-5F06AD4A6E8B}">
      <dgm:prSet/>
      <dgm:spPr/>
      <dgm:t>
        <a:bodyPr/>
        <a:lstStyle/>
        <a:p>
          <a:endParaRPr lang="en-US">
            <a:latin typeface="CordiaUPC" panose="020B0304020202020204" pitchFamily="34" charset="-34"/>
            <a:cs typeface="CordiaUPC" panose="020B0304020202020204" pitchFamily="34" charset="-34"/>
          </a:endParaRPr>
        </a:p>
      </dgm:t>
    </dgm:pt>
    <dgm:pt modelId="{F3EC8EE7-129B-0142-B87B-10197A054BDA}">
      <dgm:prSet phldrT="[Text]"/>
      <dgm:spPr/>
      <dgm:t>
        <a:bodyPr/>
        <a:lstStyle/>
        <a:p>
          <a:r>
            <a:rPr lang="en-US" dirty="0">
              <a:latin typeface="CordiaUPC" panose="020B0304020202020204" pitchFamily="34" charset="-34"/>
              <a:cs typeface="CordiaUPC" panose="020B0304020202020204" pitchFamily="34" charset="-34"/>
            </a:rPr>
            <a:t>Fish</a:t>
          </a:r>
        </a:p>
      </dgm:t>
    </dgm:pt>
    <dgm:pt modelId="{145828CE-1E1C-8A41-A68C-5CB451EBC0C7}" type="parTrans" cxnId="{979FA104-A759-3D43-A264-472828DFEFE2}">
      <dgm:prSet/>
      <dgm:spPr/>
      <dgm:t>
        <a:bodyPr/>
        <a:lstStyle/>
        <a:p>
          <a:endParaRPr lang="en-US">
            <a:latin typeface="CordiaUPC" panose="020B0304020202020204" pitchFamily="34" charset="-34"/>
            <a:cs typeface="CordiaUPC" panose="020B0304020202020204" pitchFamily="34" charset="-34"/>
          </a:endParaRPr>
        </a:p>
      </dgm:t>
    </dgm:pt>
    <dgm:pt modelId="{E255DA1C-B20C-7C45-AD76-9AF210D67C61}" type="sibTrans" cxnId="{979FA104-A759-3D43-A264-472828DFEFE2}">
      <dgm:prSet/>
      <dgm:spPr/>
      <dgm:t>
        <a:bodyPr/>
        <a:lstStyle/>
        <a:p>
          <a:endParaRPr lang="en-US">
            <a:latin typeface="CordiaUPC" panose="020B0304020202020204" pitchFamily="34" charset="-34"/>
            <a:cs typeface="CordiaUPC" panose="020B0304020202020204" pitchFamily="34" charset="-34"/>
          </a:endParaRPr>
        </a:p>
      </dgm:t>
    </dgm:pt>
    <dgm:pt modelId="{B8D42754-A697-6D4C-A1D1-3FE3B63A4D67}" type="pres">
      <dgm:prSet presAssocID="{6940AA16-1366-A04F-A27A-9F163EEB48CC}" presName="Name0" presStyleCnt="0">
        <dgm:presLayoutVars>
          <dgm:dir/>
          <dgm:resizeHandles val="exact"/>
        </dgm:presLayoutVars>
      </dgm:prSet>
      <dgm:spPr/>
    </dgm:pt>
    <dgm:pt modelId="{A35E06AE-D62D-0A41-8E77-E0D72FECDFAB}" type="pres">
      <dgm:prSet presAssocID="{B2B88022-455A-494B-A668-7CD5DC793520}" presName="node" presStyleLbl="node1" presStyleIdx="0" presStyleCnt="3">
        <dgm:presLayoutVars>
          <dgm:bulletEnabled val="1"/>
        </dgm:presLayoutVars>
      </dgm:prSet>
      <dgm:spPr/>
    </dgm:pt>
    <dgm:pt modelId="{C31DFFED-7544-8A4E-9BDE-AC7591B96F5D}" type="pres">
      <dgm:prSet presAssocID="{6AB00BAD-FBEE-B949-846B-473489B2AD9F}" presName="sibTrans" presStyleLbl="sibTrans2D1" presStyleIdx="0" presStyleCnt="2"/>
      <dgm:spPr/>
    </dgm:pt>
    <dgm:pt modelId="{3CC03EE4-4472-A843-B7F0-FB5D1AF41626}" type="pres">
      <dgm:prSet presAssocID="{6AB00BAD-FBEE-B949-846B-473489B2AD9F}" presName="connectorText" presStyleLbl="sibTrans2D1" presStyleIdx="0" presStyleCnt="2"/>
      <dgm:spPr/>
    </dgm:pt>
    <dgm:pt modelId="{0255131B-8305-0D44-817D-B00FE155E7A3}" type="pres">
      <dgm:prSet presAssocID="{01EFDD0B-C3E4-644C-8CED-4BD037EBA6DD}" presName="node" presStyleLbl="node1" presStyleIdx="1" presStyleCnt="3">
        <dgm:presLayoutVars>
          <dgm:bulletEnabled val="1"/>
        </dgm:presLayoutVars>
      </dgm:prSet>
      <dgm:spPr/>
    </dgm:pt>
    <dgm:pt modelId="{699F9836-D4AC-5148-B799-3A5C0F3E4D9F}" type="pres">
      <dgm:prSet presAssocID="{DD7C99D9-AA52-4048-B905-A90B4AD3AB57}" presName="sibTrans" presStyleLbl="sibTrans2D1" presStyleIdx="1" presStyleCnt="2"/>
      <dgm:spPr/>
    </dgm:pt>
    <dgm:pt modelId="{FDD03F70-C5DE-9B45-8CAF-814514D9A34C}" type="pres">
      <dgm:prSet presAssocID="{DD7C99D9-AA52-4048-B905-A90B4AD3AB57}" presName="connectorText" presStyleLbl="sibTrans2D1" presStyleIdx="1" presStyleCnt="2"/>
      <dgm:spPr/>
    </dgm:pt>
    <dgm:pt modelId="{2850B845-157A-A64A-964F-3A127E30E234}" type="pres">
      <dgm:prSet presAssocID="{F3EC8EE7-129B-0142-B87B-10197A054BDA}" presName="node" presStyleLbl="node1" presStyleIdx="2" presStyleCnt="3">
        <dgm:presLayoutVars>
          <dgm:bulletEnabled val="1"/>
        </dgm:presLayoutVars>
      </dgm:prSet>
      <dgm:spPr/>
    </dgm:pt>
  </dgm:ptLst>
  <dgm:cxnLst>
    <dgm:cxn modelId="{979FA104-A759-3D43-A264-472828DFEFE2}" srcId="{6940AA16-1366-A04F-A27A-9F163EEB48CC}" destId="{F3EC8EE7-129B-0142-B87B-10197A054BDA}" srcOrd="2" destOrd="0" parTransId="{145828CE-1E1C-8A41-A68C-5CB451EBC0C7}" sibTransId="{E255DA1C-B20C-7C45-AD76-9AF210D67C61}"/>
    <dgm:cxn modelId="{B163F508-B4A9-724F-B842-A627F2BB7E46}" type="presOf" srcId="{6AB00BAD-FBEE-B949-846B-473489B2AD9F}" destId="{C31DFFED-7544-8A4E-9BDE-AC7591B96F5D}" srcOrd="0" destOrd="0" presId="urn:microsoft.com/office/officeart/2005/8/layout/process1"/>
    <dgm:cxn modelId="{0FDD7E16-2E1A-F748-B533-70E385424348}" type="presOf" srcId="{DD7C99D9-AA52-4048-B905-A90B4AD3AB57}" destId="{699F9836-D4AC-5148-B799-3A5C0F3E4D9F}" srcOrd="0" destOrd="0" presId="urn:microsoft.com/office/officeart/2005/8/layout/process1"/>
    <dgm:cxn modelId="{47617E56-BDBE-714B-9156-8E8844EE0B38}" type="presOf" srcId="{6AB00BAD-FBEE-B949-846B-473489B2AD9F}" destId="{3CC03EE4-4472-A843-B7F0-FB5D1AF41626}" srcOrd="1" destOrd="0" presId="urn:microsoft.com/office/officeart/2005/8/layout/process1"/>
    <dgm:cxn modelId="{9CC7415F-6C23-6C42-A423-C01A8D8D3915}" type="presOf" srcId="{01EFDD0B-C3E4-644C-8CED-4BD037EBA6DD}" destId="{0255131B-8305-0D44-817D-B00FE155E7A3}" srcOrd="0" destOrd="0" presId="urn:microsoft.com/office/officeart/2005/8/layout/process1"/>
    <dgm:cxn modelId="{5C4F4874-4977-6F4C-AB35-D0AFD9D95753}" srcId="{6940AA16-1366-A04F-A27A-9F163EEB48CC}" destId="{B2B88022-455A-494B-A668-7CD5DC793520}" srcOrd="0" destOrd="0" parTransId="{B43D48FC-9BCF-7049-B32E-44BD183D6801}" sibTransId="{6AB00BAD-FBEE-B949-846B-473489B2AD9F}"/>
    <dgm:cxn modelId="{8B95D582-2001-DA4D-8D0C-5F06AD4A6E8B}" srcId="{6940AA16-1366-A04F-A27A-9F163EEB48CC}" destId="{01EFDD0B-C3E4-644C-8CED-4BD037EBA6DD}" srcOrd="1" destOrd="0" parTransId="{6852084C-8105-844F-89A3-40BE209820FC}" sibTransId="{DD7C99D9-AA52-4048-B905-A90B4AD3AB57}"/>
    <dgm:cxn modelId="{C5DE12AC-30D0-BD43-AE13-FEE7396FF7FF}" type="presOf" srcId="{F3EC8EE7-129B-0142-B87B-10197A054BDA}" destId="{2850B845-157A-A64A-964F-3A127E30E234}" srcOrd="0" destOrd="0" presId="urn:microsoft.com/office/officeart/2005/8/layout/process1"/>
    <dgm:cxn modelId="{373602B8-AC5E-6D45-8761-93AF8142CE6B}" type="presOf" srcId="{DD7C99D9-AA52-4048-B905-A90B4AD3AB57}" destId="{FDD03F70-C5DE-9B45-8CAF-814514D9A34C}" srcOrd="1" destOrd="0" presId="urn:microsoft.com/office/officeart/2005/8/layout/process1"/>
    <dgm:cxn modelId="{600159E8-D0E4-714F-8660-749828F5DD07}" type="presOf" srcId="{B2B88022-455A-494B-A668-7CD5DC793520}" destId="{A35E06AE-D62D-0A41-8E77-E0D72FECDFAB}" srcOrd="0" destOrd="0" presId="urn:microsoft.com/office/officeart/2005/8/layout/process1"/>
    <dgm:cxn modelId="{7F62D1F7-5940-5442-AFD9-AE3E03A1DF0B}" type="presOf" srcId="{6940AA16-1366-A04F-A27A-9F163EEB48CC}" destId="{B8D42754-A697-6D4C-A1D1-3FE3B63A4D67}" srcOrd="0" destOrd="0" presId="urn:microsoft.com/office/officeart/2005/8/layout/process1"/>
    <dgm:cxn modelId="{4D73F7E7-2176-8749-9BEF-AE234A9915E8}" type="presParOf" srcId="{B8D42754-A697-6D4C-A1D1-3FE3B63A4D67}" destId="{A35E06AE-D62D-0A41-8E77-E0D72FECDFAB}" srcOrd="0" destOrd="0" presId="urn:microsoft.com/office/officeart/2005/8/layout/process1"/>
    <dgm:cxn modelId="{C6BCA294-BCDB-E44C-B3AC-419593218DE8}" type="presParOf" srcId="{B8D42754-A697-6D4C-A1D1-3FE3B63A4D67}" destId="{C31DFFED-7544-8A4E-9BDE-AC7591B96F5D}" srcOrd="1" destOrd="0" presId="urn:microsoft.com/office/officeart/2005/8/layout/process1"/>
    <dgm:cxn modelId="{318630B1-E3F4-9045-B894-58863639CA2D}" type="presParOf" srcId="{C31DFFED-7544-8A4E-9BDE-AC7591B96F5D}" destId="{3CC03EE4-4472-A843-B7F0-FB5D1AF41626}" srcOrd="0" destOrd="0" presId="urn:microsoft.com/office/officeart/2005/8/layout/process1"/>
    <dgm:cxn modelId="{CFE90D67-7EDB-8F43-8B51-5CD22D5FDD1B}" type="presParOf" srcId="{B8D42754-A697-6D4C-A1D1-3FE3B63A4D67}" destId="{0255131B-8305-0D44-817D-B00FE155E7A3}" srcOrd="2" destOrd="0" presId="urn:microsoft.com/office/officeart/2005/8/layout/process1"/>
    <dgm:cxn modelId="{814CAC52-31E8-494C-8487-134A30BF59AA}" type="presParOf" srcId="{B8D42754-A697-6D4C-A1D1-3FE3B63A4D67}" destId="{699F9836-D4AC-5148-B799-3A5C0F3E4D9F}" srcOrd="3" destOrd="0" presId="urn:microsoft.com/office/officeart/2005/8/layout/process1"/>
    <dgm:cxn modelId="{FA728EF0-C897-B747-B7FD-2A3AE5CC3801}" type="presParOf" srcId="{699F9836-D4AC-5148-B799-3A5C0F3E4D9F}" destId="{FDD03F70-C5DE-9B45-8CAF-814514D9A34C}" srcOrd="0" destOrd="0" presId="urn:microsoft.com/office/officeart/2005/8/layout/process1"/>
    <dgm:cxn modelId="{E1FA75A5-A7C8-0946-810C-638862A757AE}" type="presParOf" srcId="{B8D42754-A697-6D4C-A1D1-3FE3B63A4D67}" destId="{2850B845-157A-A64A-964F-3A127E30E23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940AA16-1366-A04F-A27A-9F163EEB48CC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B2B88022-455A-494B-A668-7CD5DC793520}">
      <dgm:prSet phldrT="[Text]"/>
      <dgm:spPr/>
      <dgm:t>
        <a:bodyPr/>
        <a:lstStyle/>
        <a:p>
          <a:r>
            <a:rPr lang="en-US" dirty="0">
              <a:latin typeface="CordiaUPC" panose="020B0304020202020204" pitchFamily="34" charset="-34"/>
              <a:cs typeface="CordiaUPC" panose="020B0304020202020204" pitchFamily="34" charset="-34"/>
            </a:rPr>
            <a:t>Phytoplankton</a:t>
          </a:r>
        </a:p>
      </dgm:t>
    </dgm:pt>
    <dgm:pt modelId="{B43D48FC-9BCF-7049-B32E-44BD183D6801}" type="parTrans" cxnId="{5C4F4874-4977-6F4C-AB35-D0AFD9D95753}">
      <dgm:prSet/>
      <dgm:spPr/>
      <dgm:t>
        <a:bodyPr/>
        <a:lstStyle/>
        <a:p>
          <a:endParaRPr lang="en-US">
            <a:latin typeface="CordiaUPC" panose="020B0304020202020204" pitchFamily="34" charset="-34"/>
            <a:cs typeface="CordiaUPC" panose="020B0304020202020204" pitchFamily="34" charset="-34"/>
          </a:endParaRPr>
        </a:p>
      </dgm:t>
    </dgm:pt>
    <dgm:pt modelId="{6AB00BAD-FBEE-B949-846B-473489B2AD9F}" type="sibTrans" cxnId="{5C4F4874-4977-6F4C-AB35-D0AFD9D95753}">
      <dgm:prSet/>
      <dgm:spPr/>
      <dgm:t>
        <a:bodyPr/>
        <a:lstStyle/>
        <a:p>
          <a:endParaRPr lang="en-US">
            <a:latin typeface="CordiaUPC" panose="020B0304020202020204" pitchFamily="34" charset="-34"/>
            <a:cs typeface="CordiaUPC" panose="020B0304020202020204" pitchFamily="34" charset="-34"/>
          </a:endParaRPr>
        </a:p>
      </dgm:t>
    </dgm:pt>
    <dgm:pt modelId="{01EFDD0B-C3E4-644C-8CED-4BD037EBA6DD}">
      <dgm:prSet phldrT="[Text]"/>
      <dgm:spPr/>
      <dgm:t>
        <a:bodyPr/>
        <a:lstStyle/>
        <a:p>
          <a:r>
            <a:rPr lang="en-US" dirty="0">
              <a:latin typeface="CordiaUPC" panose="020B0304020202020204" pitchFamily="34" charset="-34"/>
              <a:cs typeface="CordiaUPC" panose="020B0304020202020204" pitchFamily="34" charset="-34"/>
            </a:rPr>
            <a:t>Zooplankton</a:t>
          </a:r>
        </a:p>
      </dgm:t>
    </dgm:pt>
    <dgm:pt modelId="{6852084C-8105-844F-89A3-40BE209820FC}" type="parTrans" cxnId="{8B95D582-2001-DA4D-8D0C-5F06AD4A6E8B}">
      <dgm:prSet/>
      <dgm:spPr/>
      <dgm:t>
        <a:bodyPr/>
        <a:lstStyle/>
        <a:p>
          <a:endParaRPr lang="en-US">
            <a:latin typeface="CordiaUPC" panose="020B0304020202020204" pitchFamily="34" charset="-34"/>
            <a:cs typeface="CordiaUPC" panose="020B0304020202020204" pitchFamily="34" charset="-34"/>
          </a:endParaRPr>
        </a:p>
      </dgm:t>
    </dgm:pt>
    <dgm:pt modelId="{DD7C99D9-AA52-4048-B905-A90B4AD3AB57}" type="sibTrans" cxnId="{8B95D582-2001-DA4D-8D0C-5F06AD4A6E8B}">
      <dgm:prSet/>
      <dgm:spPr/>
      <dgm:t>
        <a:bodyPr/>
        <a:lstStyle/>
        <a:p>
          <a:endParaRPr lang="en-US">
            <a:latin typeface="CordiaUPC" panose="020B0304020202020204" pitchFamily="34" charset="-34"/>
            <a:cs typeface="CordiaUPC" panose="020B0304020202020204" pitchFamily="34" charset="-34"/>
          </a:endParaRPr>
        </a:p>
      </dgm:t>
    </dgm:pt>
    <dgm:pt modelId="{F3EC8EE7-129B-0142-B87B-10197A054BDA}">
      <dgm:prSet phldrT="[Text]"/>
      <dgm:spPr/>
      <dgm:t>
        <a:bodyPr/>
        <a:lstStyle/>
        <a:p>
          <a:r>
            <a:rPr lang="en-US" dirty="0">
              <a:latin typeface="CordiaUPC" panose="020B0304020202020204" pitchFamily="34" charset="-34"/>
              <a:cs typeface="CordiaUPC" panose="020B0304020202020204" pitchFamily="34" charset="-34"/>
            </a:rPr>
            <a:t>Fish</a:t>
          </a:r>
        </a:p>
      </dgm:t>
    </dgm:pt>
    <dgm:pt modelId="{145828CE-1E1C-8A41-A68C-5CB451EBC0C7}" type="parTrans" cxnId="{979FA104-A759-3D43-A264-472828DFEFE2}">
      <dgm:prSet/>
      <dgm:spPr/>
      <dgm:t>
        <a:bodyPr/>
        <a:lstStyle/>
        <a:p>
          <a:endParaRPr lang="en-US">
            <a:latin typeface="CordiaUPC" panose="020B0304020202020204" pitchFamily="34" charset="-34"/>
            <a:cs typeface="CordiaUPC" panose="020B0304020202020204" pitchFamily="34" charset="-34"/>
          </a:endParaRPr>
        </a:p>
      </dgm:t>
    </dgm:pt>
    <dgm:pt modelId="{E255DA1C-B20C-7C45-AD76-9AF210D67C61}" type="sibTrans" cxnId="{979FA104-A759-3D43-A264-472828DFEFE2}">
      <dgm:prSet/>
      <dgm:spPr/>
      <dgm:t>
        <a:bodyPr/>
        <a:lstStyle/>
        <a:p>
          <a:endParaRPr lang="en-US">
            <a:latin typeface="CordiaUPC" panose="020B0304020202020204" pitchFamily="34" charset="-34"/>
            <a:cs typeface="CordiaUPC" panose="020B0304020202020204" pitchFamily="34" charset="-34"/>
          </a:endParaRPr>
        </a:p>
      </dgm:t>
    </dgm:pt>
    <dgm:pt modelId="{B8D42754-A697-6D4C-A1D1-3FE3B63A4D67}" type="pres">
      <dgm:prSet presAssocID="{6940AA16-1366-A04F-A27A-9F163EEB48CC}" presName="Name0" presStyleCnt="0">
        <dgm:presLayoutVars>
          <dgm:dir/>
          <dgm:resizeHandles val="exact"/>
        </dgm:presLayoutVars>
      </dgm:prSet>
      <dgm:spPr/>
    </dgm:pt>
    <dgm:pt modelId="{A35E06AE-D62D-0A41-8E77-E0D72FECDFAB}" type="pres">
      <dgm:prSet presAssocID="{B2B88022-455A-494B-A668-7CD5DC793520}" presName="node" presStyleLbl="node1" presStyleIdx="0" presStyleCnt="3">
        <dgm:presLayoutVars>
          <dgm:bulletEnabled val="1"/>
        </dgm:presLayoutVars>
      </dgm:prSet>
      <dgm:spPr/>
    </dgm:pt>
    <dgm:pt modelId="{C31DFFED-7544-8A4E-9BDE-AC7591B96F5D}" type="pres">
      <dgm:prSet presAssocID="{6AB00BAD-FBEE-B949-846B-473489B2AD9F}" presName="sibTrans" presStyleLbl="sibTrans2D1" presStyleIdx="0" presStyleCnt="2"/>
      <dgm:spPr/>
    </dgm:pt>
    <dgm:pt modelId="{3CC03EE4-4472-A843-B7F0-FB5D1AF41626}" type="pres">
      <dgm:prSet presAssocID="{6AB00BAD-FBEE-B949-846B-473489B2AD9F}" presName="connectorText" presStyleLbl="sibTrans2D1" presStyleIdx="0" presStyleCnt="2"/>
      <dgm:spPr/>
    </dgm:pt>
    <dgm:pt modelId="{0255131B-8305-0D44-817D-B00FE155E7A3}" type="pres">
      <dgm:prSet presAssocID="{01EFDD0B-C3E4-644C-8CED-4BD037EBA6DD}" presName="node" presStyleLbl="node1" presStyleIdx="1" presStyleCnt="3">
        <dgm:presLayoutVars>
          <dgm:bulletEnabled val="1"/>
        </dgm:presLayoutVars>
      </dgm:prSet>
      <dgm:spPr/>
    </dgm:pt>
    <dgm:pt modelId="{699F9836-D4AC-5148-B799-3A5C0F3E4D9F}" type="pres">
      <dgm:prSet presAssocID="{DD7C99D9-AA52-4048-B905-A90B4AD3AB57}" presName="sibTrans" presStyleLbl="sibTrans2D1" presStyleIdx="1" presStyleCnt="2"/>
      <dgm:spPr/>
    </dgm:pt>
    <dgm:pt modelId="{FDD03F70-C5DE-9B45-8CAF-814514D9A34C}" type="pres">
      <dgm:prSet presAssocID="{DD7C99D9-AA52-4048-B905-A90B4AD3AB57}" presName="connectorText" presStyleLbl="sibTrans2D1" presStyleIdx="1" presStyleCnt="2"/>
      <dgm:spPr/>
    </dgm:pt>
    <dgm:pt modelId="{2850B845-157A-A64A-964F-3A127E30E234}" type="pres">
      <dgm:prSet presAssocID="{F3EC8EE7-129B-0142-B87B-10197A054BDA}" presName="node" presStyleLbl="node1" presStyleIdx="2" presStyleCnt="3">
        <dgm:presLayoutVars>
          <dgm:bulletEnabled val="1"/>
        </dgm:presLayoutVars>
      </dgm:prSet>
      <dgm:spPr/>
    </dgm:pt>
  </dgm:ptLst>
  <dgm:cxnLst>
    <dgm:cxn modelId="{979FA104-A759-3D43-A264-472828DFEFE2}" srcId="{6940AA16-1366-A04F-A27A-9F163EEB48CC}" destId="{F3EC8EE7-129B-0142-B87B-10197A054BDA}" srcOrd="2" destOrd="0" parTransId="{145828CE-1E1C-8A41-A68C-5CB451EBC0C7}" sibTransId="{E255DA1C-B20C-7C45-AD76-9AF210D67C61}"/>
    <dgm:cxn modelId="{B163F508-B4A9-724F-B842-A627F2BB7E46}" type="presOf" srcId="{6AB00BAD-FBEE-B949-846B-473489B2AD9F}" destId="{C31DFFED-7544-8A4E-9BDE-AC7591B96F5D}" srcOrd="0" destOrd="0" presId="urn:microsoft.com/office/officeart/2005/8/layout/process1"/>
    <dgm:cxn modelId="{0FDD7E16-2E1A-F748-B533-70E385424348}" type="presOf" srcId="{DD7C99D9-AA52-4048-B905-A90B4AD3AB57}" destId="{699F9836-D4AC-5148-B799-3A5C0F3E4D9F}" srcOrd="0" destOrd="0" presId="urn:microsoft.com/office/officeart/2005/8/layout/process1"/>
    <dgm:cxn modelId="{47617E56-BDBE-714B-9156-8E8844EE0B38}" type="presOf" srcId="{6AB00BAD-FBEE-B949-846B-473489B2AD9F}" destId="{3CC03EE4-4472-A843-B7F0-FB5D1AF41626}" srcOrd="1" destOrd="0" presId="urn:microsoft.com/office/officeart/2005/8/layout/process1"/>
    <dgm:cxn modelId="{9CC7415F-6C23-6C42-A423-C01A8D8D3915}" type="presOf" srcId="{01EFDD0B-C3E4-644C-8CED-4BD037EBA6DD}" destId="{0255131B-8305-0D44-817D-B00FE155E7A3}" srcOrd="0" destOrd="0" presId="urn:microsoft.com/office/officeart/2005/8/layout/process1"/>
    <dgm:cxn modelId="{5C4F4874-4977-6F4C-AB35-D0AFD9D95753}" srcId="{6940AA16-1366-A04F-A27A-9F163EEB48CC}" destId="{B2B88022-455A-494B-A668-7CD5DC793520}" srcOrd="0" destOrd="0" parTransId="{B43D48FC-9BCF-7049-B32E-44BD183D6801}" sibTransId="{6AB00BAD-FBEE-B949-846B-473489B2AD9F}"/>
    <dgm:cxn modelId="{8B95D582-2001-DA4D-8D0C-5F06AD4A6E8B}" srcId="{6940AA16-1366-A04F-A27A-9F163EEB48CC}" destId="{01EFDD0B-C3E4-644C-8CED-4BD037EBA6DD}" srcOrd="1" destOrd="0" parTransId="{6852084C-8105-844F-89A3-40BE209820FC}" sibTransId="{DD7C99D9-AA52-4048-B905-A90B4AD3AB57}"/>
    <dgm:cxn modelId="{C5DE12AC-30D0-BD43-AE13-FEE7396FF7FF}" type="presOf" srcId="{F3EC8EE7-129B-0142-B87B-10197A054BDA}" destId="{2850B845-157A-A64A-964F-3A127E30E234}" srcOrd="0" destOrd="0" presId="urn:microsoft.com/office/officeart/2005/8/layout/process1"/>
    <dgm:cxn modelId="{373602B8-AC5E-6D45-8761-93AF8142CE6B}" type="presOf" srcId="{DD7C99D9-AA52-4048-B905-A90B4AD3AB57}" destId="{FDD03F70-C5DE-9B45-8CAF-814514D9A34C}" srcOrd="1" destOrd="0" presId="urn:microsoft.com/office/officeart/2005/8/layout/process1"/>
    <dgm:cxn modelId="{600159E8-D0E4-714F-8660-749828F5DD07}" type="presOf" srcId="{B2B88022-455A-494B-A668-7CD5DC793520}" destId="{A35E06AE-D62D-0A41-8E77-E0D72FECDFAB}" srcOrd="0" destOrd="0" presId="urn:microsoft.com/office/officeart/2005/8/layout/process1"/>
    <dgm:cxn modelId="{7F62D1F7-5940-5442-AFD9-AE3E03A1DF0B}" type="presOf" srcId="{6940AA16-1366-A04F-A27A-9F163EEB48CC}" destId="{B8D42754-A697-6D4C-A1D1-3FE3B63A4D67}" srcOrd="0" destOrd="0" presId="urn:microsoft.com/office/officeart/2005/8/layout/process1"/>
    <dgm:cxn modelId="{4D73F7E7-2176-8749-9BEF-AE234A9915E8}" type="presParOf" srcId="{B8D42754-A697-6D4C-A1D1-3FE3B63A4D67}" destId="{A35E06AE-D62D-0A41-8E77-E0D72FECDFAB}" srcOrd="0" destOrd="0" presId="urn:microsoft.com/office/officeart/2005/8/layout/process1"/>
    <dgm:cxn modelId="{C6BCA294-BCDB-E44C-B3AC-419593218DE8}" type="presParOf" srcId="{B8D42754-A697-6D4C-A1D1-3FE3B63A4D67}" destId="{C31DFFED-7544-8A4E-9BDE-AC7591B96F5D}" srcOrd="1" destOrd="0" presId="urn:microsoft.com/office/officeart/2005/8/layout/process1"/>
    <dgm:cxn modelId="{318630B1-E3F4-9045-B894-58863639CA2D}" type="presParOf" srcId="{C31DFFED-7544-8A4E-9BDE-AC7591B96F5D}" destId="{3CC03EE4-4472-A843-B7F0-FB5D1AF41626}" srcOrd="0" destOrd="0" presId="urn:microsoft.com/office/officeart/2005/8/layout/process1"/>
    <dgm:cxn modelId="{CFE90D67-7EDB-8F43-8B51-5CD22D5FDD1B}" type="presParOf" srcId="{B8D42754-A697-6D4C-A1D1-3FE3B63A4D67}" destId="{0255131B-8305-0D44-817D-B00FE155E7A3}" srcOrd="2" destOrd="0" presId="urn:microsoft.com/office/officeart/2005/8/layout/process1"/>
    <dgm:cxn modelId="{814CAC52-31E8-494C-8487-134A30BF59AA}" type="presParOf" srcId="{B8D42754-A697-6D4C-A1D1-3FE3B63A4D67}" destId="{699F9836-D4AC-5148-B799-3A5C0F3E4D9F}" srcOrd="3" destOrd="0" presId="urn:microsoft.com/office/officeart/2005/8/layout/process1"/>
    <dgm:cxn modelId="{FA728EF0-C897-B747-B7FD-2A3AE5CC3801}" type="presParOf" srcId="{699F9836-D4AC-5148-B799-3A5C0F3E4D9F}" destId="{FDD03F70-C5DE-9B45-8CAF-814514D9A34C}" srcOrd="0" destOrd="0" presId="urn:microsoft.com/office/officeart/2005/8/layout/process1"/>
    <dgm:cxn modelId="{E1FA75A5-A7C8-0946-810C-638862A757AE}" type="presParOf" srcId="{B8D42754-A697-6D4C-A1D1-3FE3B63A4D67}" destId="{2850B845-157A-A64A-964F-3A127E30E23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940AA16-1366-A04F-A27A-9F163EEB48CC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B2B88022-455A-494B-A668-7CD5DC793520}">
      <dgm:prSet phldrT="[Text]"/>
      <dgm:spPr/>
      <dgm:t>
        <a:bodyPr/>
        <a:lstStyle/>
        <a:p>
          <a:r>
            <a:rPr lang="en-US" dirty="0">
              <a:latin typeface="CordiaUPC" panose="020B0304020202020204" pitchFamily="34" charset="-34"/>
              <a:cs typeface="CordiaUPC" panose="020B0304020202020204" pitchFamily="34" charset="-34"/>
            </a:rPr>
            <a:t>Phytoplankton</a:t>
          </a:r>
        </a:p>
      </dgm:t>
    </dgm:pt>
    <dgm:pt modelId="{B43D48FC-9BCF-7049-B32E-44BD183D6801}" type="parTrans" cxnId="{5C4F4874-4977-6F4C-AB35-D0AFD9D95753}">
      <dgm:prSet/>
      <dgm:spPr/>
      <dgm:t>
        <a:bodyPr/>
        <a:lstStyle/>
        <a:p>
          <a:endParaRPr lang="en-US">
            <a:latin typeface="CordiaUPC" panose="020B0304020202020204" pitchFamily="34" charset="-34"/>
            <a:cs typeface="CordiaUPC" panose="020B0304020202020204" pitchFamily="34" charset="-34"/>
          </a:endParaRPr>
        </a:p>
      </dgm:t>
    </dgm:pt>
    <dgm:pt modelId="{6AB00BAD-FBEE-B949-846B-473489B2AD9F}" type="sibTrans" cxnId="{5C4F4874-4977-6F4C-AB35-D0AFD9D95753}">
      <dgm:prSet/>
      <dgm:spPr/>
      <dgm:t>
        <a:bodyPr/>
        <a:lstStyle/>
        <a:p>
          <a:endParaRPr lang="en-US">
            <a:latin typeface="CordiaUPC" panose="020B0304020202020204" pitchFamily="34" charset="-34"/>
            <a:cs typeface="CordiaUPC" panose="020B0304020202020204" pitchFamily="34" charset="-34"/>
          </a:endParaRPr>
        </a:p>
      </dgm:t>
    </dgm:pt>
    <dgm:pt modelId="{01EFDD0B-C3E4-644C-8CED-4BD037EBA6DD}">
      <dgm:prSet phldrT="[Text]"/>
      <dgm:spPr/>
      <dgm:t>
        <a:bodyPr/>
        <a:lstStyle/>
        <a:p>
          <a:r>
            <a:rPr lang="en-US" dirty="0">
              <a:latin typeface="CordiaUPC" panose="020B0304020202020204" pitchFamily="34" charset="-34"/>
              <a:cs typeface="CordiaUPC" panose="020B0304020202020204" pitchFamily="34" charset="-34"/>
            </a:rPr>
            <a:t>Zooplankton</a:t>
          </a:r>
        </a:p>
      </dgm:t>
    </dgm:pt>
    <dgm:pt modelId="{6852084C-8105-844F-89A3-40BE209820FC}" type="parTrans" cxnId="{8B95D582-2001-DA4D-8D0C-5F06AD4A6E8B}">
      <dgm:prSet/>
      <dgm:spPr/>
      <dgm:t>
        <a:bodyPr/>
        <a:lstStyle/>
        <a:p>
          <a:endParaRPr lang="en-US">
            <a:latin typeface="CordiaUPC" panose="020B0304020202020204" pitchFamily="34" charset="-34"/>
            <a:cs typeface="CordiaUPC" panose="020B0304020202020204" pitchFamily="34" charset="-34"/>
          </a:endParaRPr>
        </a:p>
      </dgm:t>
    </dgm:pt>
    <dgm:pt modelId="{DD7C99D9-AA52-4048-B905-A90B4AD3AB57}" type="sibTrans" cxnId="{8B95D582-2001-DA4D-8D0C-5F06AD4A6E8B}">
      <dgm:prSet/>
      <dgm:spPr/>
      <dgm:t>
        <a:bodyPr/>
        <a:lstStyle/>
        <a:p>
          <a:endParaRPr lang="en-US">
            <a:latin typeface="CordiaUPC" panose="020B0304020202020204" pitchFamily="34" charset="-34"/>
            <a:cs typeface="CordiaUPC" panose="020B0304020202020204" pitchFamily="34" charset="-34"/>
          </a:endParaRPr>
        </a:p>
      </dgm:t>
    </dgm:pt>
    <dgm:pt modelId="{F3EC8EE7-129B-0142-B87B-10197A054BDA}">
      <dgm:prSet phldrT="[Text]"/>
      <dgm:spPr/>
      <dgm:t>
        <a:bodyPr/>
        <a:lstStyle/>
        <a:p>
          <a:r>
            <a:rPr lang="en-US" dirty="0">
              <a:latin typeface="CordiaUPC" panose="020B0304020202020204" pitchFamily="34" charset="-34"/>
              <a:cs typeface="CordiaUPC" panose="020B0304020202020204" pitchFamily="34" charset="-34"/>
            </a:rPr>
            <a:t>Fish</a:t>
          </a:r>
        </a:p>
      </dgm:t>
    </dgm:pt>
    <dgm:pt modelId="{145828CE-1E1C-8A41-A68C-5CB451EBC0C7}" type="parTrans" cxnId="{979FA104-A759-3D43-A264-472828DFEFE2}">
      <dgm:prSet/>
      <dgm:spPr/>
      <dgm:t>
        <a:bodyPr/>
        <a:lstStyle/>
        <a:p>
          <a:endParaRPr lang="en-US">
            <a:latin typeface="CordiaUPC" panose="020B0304020202020204" pitchFamily="34" charset="-34"/>
            <a:cs typeface="CordiaUPC" panose="020B0304020202020204" pitchFamily="34" charset="-34"/>
          </a:endParaRPr>
        </a:p>
      </dgm:t>
    </dgm:pt>
    <dgm:pt modelId="{E255DA1C-B20C-7C45-AD76-9AF210D67C61}" type="sibTrans" cxnId="{979FA104-A759-3D43-A264-472828DFEFE2}">
      <dgm:prSet/>
      <dgm:spPr/>
      <dgm:t>
        <a:bodyPr/>
        <a:lstStyle/>
        <a:p>
          <a:endParaRPr lang="en-US">
            <a:latin typeface="CordiaUPC" panose="020B0304020202020204" pitchFamily="34" charset="-34"/>
            <a:cs typeface="CordiaUPC" panose="020B0304020202020204" pitchFamily="34" charset="-34"/>
          </a:endParaRPr>
        </a:p>
      </dgm:t>
    </dgm:pt>
    <dgm:pt modelId="{B8D42754-A697-6D4C-A1D1-3FE3B63A4D67}" type="pres">
      <dgm:prSet presAssocID="{6940AA16-1366-A04F-A27A-9F163EEB48CC}" presName="Name0" presStyleCnt="0">
        <dgm:presLayoutVars>
          <dgm:dir/>
          <dgm:resizeHandles val="exact"/>
        </dgm:presLayoutVars>
      </dgm:prSet>
      <dgm:spPr/>
    </dgm:pt>
    <dgm:pt modelId="{A35E06AE-D62D-0A41-8E77-E0D72FECDFAB}" type="pres">
      <dgm:prSet presAssocID="{B2B88022-455A-494B-A668-7CD5DC793520}" presName="node" presStyleLbl="node1" presStyleIdx="0" presStyleCnt="3">
        <dgm:presLayoutVars>
          <dgm:bulletEnabled val="1"/>
        </dgm:presLayoutVars>
      </dgm:prSet>
      <dgm:spPr/>
    </dgm:pt>
    <dgm:pt modelId="{C31DFFED-7544-8A4E-9BDE-AC7591B96F5D}" type="pres">
      <dgm:prSet presAssocID="{6AB00BAD-FBEE-B949-846B-473489B2AD9F}" presName="sibTrans" presStyleLbl="sibTrans2D1" presStyleIdx="0" presStyleCnt="2"/>
      <dgm:spPr/>
    </dgm:pt>
    <dgm:pt modelId="{3CC03EE4-4472-A843-B7F0-FB5D1AF41626}" type="pres">
      <dgm:prSet presAssocID="{6AB00BAD-FBEE-B949-846B-473489B2AD9F}" presName="connectorText" presStyleLbl="sibTrans2D1" presStyleIdx="0" presStyleCnt="2"/>
      <dgm:spPr/>
    </dgm:pt>
    <dgm:pt modelId="{0255131B-8305-0D44-817D-B00FE155E7A3}" type="pres">
      <dgm:prSet presAssocID="{01EFDD0B-C3E4-644C-8CED-4BD037EBA6DD}" presName="node" presStyleLbl="node1" presStyleIdx="1" presStyleCnt="3">
        <dgm:presLayoutVars>
          <dgm:bulletEnabled val="1"/>
        </dgm:presLayoutVars>
      </dgm:prSet>
      <dgm:spPr/>
    </dgm:pt>
    <dgm:pt modelId="{699F9836-D4AC-5148-B799-3A5C0F3E4D9F}" type="pres">
      <dgm:prSet presAssocID="{DD7C99D9-AA52-4048-B905-A90B4AD3AB57}" presName="sibTrans" presStyleLbl="sibTrans2D1" presStyleIdx="1" presStyleCnt="2"/>
      <dgm:spPr/>
    </dgm:pt>
    <dgm:pt modelId="{FDD03F70-C5DE-9B45-8CAF-814514D9A34C}" type="pres">
      <dgm:prSet presAssocID="{DD7C99D9-AA52-4048-B905-A90B4AD3AB57}" presName="connectorText" presStyleLbl="sibTrans2D1" presStyleIdx="1" presStyleCnt="2"/>
      <dgm:spPr/>
    </dgm:pt>
    <dgm:pt modelId="{2850B845-157A-A64A-964F-3A127E30E234}" type="pres">
      <dgm:prSet presAssocID="{F3EC8EE7-129B-0142-B87B-10197A054BDA}" presName="node" presStyleLbl="node1" presStyleIdx="2" presStyleCnt="3">
        <dgm:presLayoutVars>
          <dgm:bulletEnabled val="1"/>
        </dgm:presLayoutVars>
      </dgm:prSet>
      <dgm:spPr/>
    </dgm:pt>
  </dgm:ptLst>
  <dgm:cxnLst>
    <dgm:cxn modelId="{979FA104-A759-3D43-A264-472828DFEFE2}" srcId="{6940AA16-1366-A04F-A27A-9F163EEB48CC}" destId="{F3EC8EE7-129B-0142-B87B-10197A054BDA}" srcOrd="2" destOrd="0" parTransId="{145828CE-1E1C-8A41-A68C-5CB451EBC0C7}" sibTransId="{E255DA1C-B20C-7C45-AD76-9AF210D67C61}"/>
    <dgm:cxn modelId="{B163F508-B4A9-724F-B842-A627F2BB7E46}" type="presOf" srcId="{6AB00BAD-FBEE-B949-846B-473489B2AD9F}" destId="{C31DFFED-7544-8A4E-9BDE-AC7591B96F5D}" srcOrd="0" destOrd="0" presId="urn:microsoft.com/office/officeart/2005/8/layout/process1"/>
    <dgm:cxn modelId="{0FDD7E16-2E1A-F748-B533-70E385424348}" type="presOf" srcId="{DD7C99D9-AA52-4048-B905-A90B4AD3AB57}" destId="{699F9836-D4AC-5148-B799-3A5C0F3E4D9F}" srcOrd="0" destOrd="0" presId="urn:microsoft.com/office/officeart/2005/8/layout/process1"/>
    <dgm:cxn modelId="{47617E56-BDBE-714B-9156-8E8844EE0B38}" type="presOf" srcId="{6AB00BAD-FBEE-B949-846B-473489B2AD9F}" destId="{3CC03EE4-4472-A843-B7F0-FB5D1AF41626}" srcOrd="1" destOrd="0" presId="urn:microsoft.com/office/officeart/2005/8/layout/process1"/>
    <dgm:cxn modelId="{9CC7415F-6C23-6C42-A423-C01A8D8D3915}" type="presOf" srcId="{01EFDD0B-C3E4-644C-8CED-4BD037EBA6DD}" destId="{0255131B-8305-0D44-817D-B00FE155E7A3}" srcOrd="0" destOrd="0" presId="urn:microsoft.com/office/officeart/2005/8/layout/process1"/>
    <dgm:cxn modelId="{5C4F4874-4977-6F4C-AB35-D0AFD9D95753}" srcId="{6940AA16-1366-A04F-A27A-9F163EEB48CC}" destId="{B2B88022-455A-494B-A668-7CD5DC793520}" srcOrd="0" destOrd="0" parTransId="{B43D48FC-9BCF-7049-B32E-44BD183D6801}" sibTransId="{6AB00BAD-FBEE-B949-846B-473489B2AD9F}"/>
    <dgm:cxn modelId="{8B95D582-2001-DA4D-8D0C-5F06AD4A6E8B}" srcId="{6940AA16-1366-A04F-A27A-9F163EEB48CC}" destId="{01EFDD0B-C3E4-644C-8CED-4BD037EBA6DD}" srcOrd="1" destOrd="0" parTransId="{6852084C-8105-844F-89A3-40BE209820FC}" sibTransId="{DD7C99D9-AA52-4048-B905-A90B4AD3AB57}"/>
    <dgm:cxn modelId="{C5DE12AC-30D0-BD43-AE13-FEE7396FF7FF}" type="presOf" srcId="{F3EC8EE7-129B-0142-B87B-10197A054BDA}" destId="{2850B845-157A-A64A-964F-3A127E30E234}" srcOrd="0" destOrd="0" presId="urn:microsoft.com/office/officeart/2005/8/layout/process1"/>
    <dgm:cxn modelId="{373602B8-AC5E-6D45-8761-93AF8142CE6B}" type="presOf" srcId="{DD7C99D9-AA52-4048-B905-A90B4AD3AB57}" destId="{FDD03F70-C5DE-9B45-8CAF-814514D9A34C}" srcOrd="1" destOrd="0" presId="urn:microsoft.com/office/officeart/2005/8/layout/process1"/>
    <dgm:cxn modelId="{600159E8-D0E4-714F-8660-749828F5DD07}" type="presOf" srcId="{B2B88022-455A-494B-A668-7CD5DC793520}" destId="{A35E06AE-D62D-0A41-8E77-E0D72FECDFAB}" srcOrd="0" destOrd="0" presId="urn:microsoft.com/office/officeart/2005/8/layout/process1"/>
    <dgm:cxn modelId="{7F62D1F7-5940-5442-AFD9-AE3E03A1DF0B}" type="presOf" srcId="{6940AA16-1366-A04F-A27A-9F163EEB48CC}" destId="{B8D42754-A697-6D4C-A1D1-3FE3B63A4D67}" srcOrd="0" destOrd="0" presId="urn:microsoft.com/office/officeart/2005/8/layout/process1"/>
    <dgm:cxn modelId="{4D73F7E7-2176-8749-9BEF-AE234A9915E8}" type="presParOf" srcId="{B8D42754-A697-6D4C-A1D1-3FE3B63A4D67}" destId="{A35E06AE-D62D-0A41-8E77-E0D72FECDFAB}" srcOrd="0" destOrd="0" presId="urn:microsoft.com/office/officeart/2005/8/layout/process1"/>
    <dgm:cxn modelId="{C6BCA294-BCDB-E44C-B3AC-419593218DE8}" type="presParOf" srcId="{B8D42754-A697-6D4C-A1D1-3FE3B63A4D67}" destId="{C31DFFED-7544-8A4E-9BDE-AC7591B96F5D}" srcOrd="1" destOrd="0" presId="urn:microsoft.com/office/officeart/2005/8/layout/process1"/>
    <dgm:cxn modelId="{318630B1-E3F4-9045-B894-58863639CA2D}" type="presParOf" srcId="{C31DFFED-7544-8A4E-9BDE-AC7591B96F5D}" destId="{3CC03EE4-4472-A843-B7F0-FB5D1AF41626}" srcOrd="0" destOrd="0" presId="urn:microsoft.com/office/officeart/2005/8/layout/process1"/>
    <dgm:cxn modelId="{CFE90D67-7EDB-8F43-8B51-5CD22D5FDD1B}" type="presParOf" srcId="{B8D42754-A697-6D4C-A1D1-3FE3B63A4D67}" destId="{0255131B-8305-0D44-817D-B00FE155E7A3}" srcOrd="2" destOrd="0" presId="urn:microsoft.com/office/officeart/2005/8/layout/process1"/>
    <dgm:cxn modelId="{814CAC52-31E8-494C-8487-134A30BF59AA}" type="presParOf" srcId="{B8D42754-A697-6D4C-A1D1-3FE3B63A4D67}" destId="{699F9836-D4AC-5148-B799-3A5C0F3E4D9F}" srcOrd="3" destOrd="0" presId="urn:microsoft.com/office/officeart/2005/8/layout/process1"/>
    <dgm:cxn modelId="{FA728EF0-C897-B747-B7FD-2A3AE5CC3801}" type="presParOf" srcId="{699F9836-D4AC-5148-B799-3A5C0F3E4D9F}" destId="{FDD03F70-C5DE-9B45-8CAF-814514D9A34C}" srcOrd="0" destOrd="0" presId="urn:microsoft.com/office/officeart/2005/8/layout/process1"/>
    <dgm:cxn modelId="{E1FA75A5-A7C8-0946-810C-638862A757AE}" type="presParOf" srcId="{B8D42754-A697-6D4C-A1D1-3FE3B63A4D67}" destId="{2850B845-157A-A64A-964F-3A127E30E23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940AA16-1366-A04F-A27A-9F163EEB48CC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B2B88022-455A-494B-A668-7CD5DC793520}">
      <dgm:prSet phldrT="[Text]"/>
      <dgm:spPr/>
      <dgm:t>
        <a:bodyPr/>
        <a:lstStyle/>
        <a:p>
          <a:r>
            <a:rPr lang="en-US" dirty="0">
              <a:latin typeface="CordiaUPC" panose="020B0304020202020204" pitchFamily="34" charset="-34"/>
              <a:cs typeface="CordiaUPC" panose="020B0304020202020204" pitchFamily="34" charset="-34"/>
            </a:rPr>
            <a:t>Phytoplankton</a:t>
          </a:r>
        </a:p>
      </dgm:t>
    </dgm:pt>
    <dgm:pt modelId="{B43D48FC-9BCF-7049-B32E-44BD183D6801}" type="parTrans" cxnId="{5C4F4874-4977-6F4C-AB35-D0AFD9D95753}">
      <dgm:prSet/>
      <dgm:spPr/>
      <dgm:t>
        <a:bodyPr/>
        <a:lstStyle/>
        <a:p>
          <a:endParaRPr lang="en-US">
            <a:latin typeface="CordiaUPC" panose="020B0304020202020204" pitchFamily="34" charset="-34"/>
            <a:cs typeface="CordiaUPC" panose="020B0304020202020204" pitchFamily="34" charset="-34"/>
          </a:endParaRPr>
        </a:p>
      </dgm:t>
    </dgm:pt>
    <dgm:pt modelId="{6AB00BAD-FBEE-B949-846B-473489B2AD9F}" type="sibTrans" cxnId="{5C4F4874-4977-6F4C-AB35-D0AFD9D95753}">
      <dgm:prSet/>
      <dgm:spPr/>
      <dgm:t>
        <a:bodyPr/>
        <a:lstStyle/>
        <a:p>
          <a:endParaRPr lang="en-US">
            <a:latin typeface="CordiaUPC" panose="020B0304020202020204" pitchFamily="34" charset="-34"/>
            <a:cs typeface="CordiaUPC" panose="020B0304020202020204" pitchFamily="34" charset="-34"/>
          </a:endParaRPr>
        </a:p>
      </dgm:t>
    </dgm:pt>
    <dgm:pt modelId="{01EFDD0B-C3E4-644C-8CED-4BD037EBA6DD}">
      <dgm:prSet phldrT="[Text]"/>
      <dgm:spPr/>
      <dgm:t>
        <a:bodyPr/>
        <a:lstStyle/>
        <a:p>
          <a:r>
            <a:rPr lang="en-US" dirty="0">
              <a:latin typeface="CordiaUPC" panose="020B0304020202020204" pitchFamily="34" charset="-34"/>
              <a:cs typeface="CordiaUPC" panose="020B0304020202020204" pitchFamily="34" charset="-34"/>
            </a:rPr>
            <a:t>Zooplankton</a:t>
          </a:r>
        </a:p>
      </dgm:t>
    </dgm:pt>
    <dgm:pt modelId="{6852084C-8105-844F-89A3-40BE209820FC}" type="parTrans" cxnId="{8B95D582-2001-DA4D-8D0C-5F06AD4A6E8B}">
      <dgm:prSet/>
      <dgm:spPr/>
      <dgm:t>
        <a:bodyPr/>
        <a:lstStyle/>
        <a:p>
          <a:endParaRPr lang="en-US">
            <a:latin typeface="CordiaUPC" panose="020B0304020202020204" pitchFamily="34" charset="-34"/>
            <a:cs typeface="CordiaUPC" panose="020B0304020202020204" pitchFamily="34" charset="-34"/>
          </a:endParaRPr>
        </a:p>
      </dgm:t>
    </dgm:pt>
    <dgm:pt modelId="{DD7C99D9-AA52-4048-B905-A90B4AD3AB57}" type="sibTrans" cxnId="{8B95D582-2001-DA4D-8D0C-5F06AD4A6E8B}">
      <dgm:prSet/>
      <dgm:spPr/>
      <dgm:t>
        <a:bodyPr/>
        <a:lstStyle/>
        <a:p>
          <a:endParaRPr lang="en-US">
            <a:latin typeface="CordiaUPC" panose="020B0304020202020204" pitchFamily="34" charset="-34"/>
            <a:cs typeface="CordiaUPC" panose="020B0304020202020204" pitchFamily="34" charset="-34"/>
          </a:endParaRPr>
        </a:p>
      </dgm:t>
    </dgm:pt>
    <dgm:pt modelId="{F3EC8EE7-129B-0142-B87B-10197A054BDA}">
      <dgm:prSet phldrT="[Text]"/>
      <dgm:spPr/>
      <dgm:t>
        <a:bodyPr/>
        <a:lstStyle/>
        <a:p>
          <a:r>
            <a:rPr lang="en-US" dirty="0">
              <a:latin typeface="CordiaUPC" panose="020B0304020202020204" pitchFamily="34" charset="-34"/>
              <a:cs typeface="CordiaUPC" panose="020B0304020202020204" pitchFamily="34" charset="-34"/>
            </a:rPr>
            <a:t>Fish</a:t>
          </a:r>
        </a:p>
      </dgm:t>
    </dgm:pt>
    <dgm:pt modelId="{145828CE-1E1C-8A41-A68C-5CB451EBC0C7}" type="parTrans" cxnId="{979FA104-A759-3D43-A264-472828DFEFE2}">
      <dgm:prSet/>
      <dgm:spPr/>
      <dgm:t>
        <a:bodyPr/>
        <a:lstStyle/>
        <a:p>
          <a:endParaRPr lang="en-US">
            <a:latin typeface="CordiaUPC" panose="020B0304020202020204" pitchFamily="34" charset="-34"/>
            <a:cs typeface="CordiaUPC" panose="020B0304020202020204" pitchFamily="34" charset="-34"/>
          </a:endParaRPr>
        </a:p>
      </dgm:t>
    </dgm:pt>
    <dgm:pt modelId="{E255DA1C-B20C-7C45-AD76-9AF210D67C61}" type="sibTrans" cxnId="{979FA104-A759-3D43-A264-472828DFEFE2}">
      <dgm:prSet/>
      <dgm:spPr/>
      <dgm:t>
        <a:bodyPr/>
        <a:lstStyle/>
        <a:p>
          <a:endParaRPr lang="en-US">
            <a:latin typeface="CordiaUPC" panose="020B0304020202020204" pitchFamily="34" charset="-34"/>
            <a:cs typeface="CordiaUPC" panose="020B0304020202020204" pitchFamily="34" charset="-34"/>
          </a:endParaRPr>
        </a:p>
      </dgm:t>
    </dgm:pt>
    <dgm:pt modelId="{B8D42754-A697-6D4C-A1D1-3FE3B63A4D67}" type="pres">
      <dgm:prSet presAssocID="{6940AA16-1366-A04F-A27A-9F163EEB48CC}" presName="Name0" presStyleCnt="0">
        <dgm:presLayoutVars>
          <dgm:dir/>
          <dgm:resizeHandles val="exact"/>
        </dgm:presLayoutVars>
      </dgm:prSet>
      <dgm:spPr/>
    </dgm:pt>
    <dgm:pt modelId="{A35E06AE-D62D-0A41-8E77-E0D72FECDFAB}" type="pres">
      <dgm:prSet presAssocID="{B2B88022-455A-494B-A668-7CD5DC793520}" presName="node" presStyleLbl="node1" presStyleIdx="0" presStyleCnt="3">
        <dgm:presLayoutVars>
          <dgm:bulletEnabled val="1"/>
        </dgm:presLayoutVars>
      </dgm:prSet>
      <dgm:spPr/>
    </dgm:pt>
    <dgm:pt modelId="{C31DFFED-7544-8A4E-9BDE-AC7591B96F5D}" type="pres">
      <dgm:prSet presAssocID="{6AB00BAD-FBEE-B949-846B-473489B2AD9F}" presName="sibTrans" presStyleLbl="sibTrans2D1" presStyleIdx="0" presStyleCnt="2"/>
      <dgm:spPr/>
    </dgm:pt>
    <dgm:pt modelId="{3CC03EE4-4472-A843-B7F0-FB5D1AF41626}" type="pres">
      <dgm:prSet presAssocID="{6AB00BAD-FBEE-B949-846B-473489B2AD9F}" presName="connectorText" presStyleLbl="sibTrans2D1" presStyleIdx="0" presStyleCnt="2"/>
      <dgm:spPr/>
    </dgm:pt>
    <dgm:pt modelId="{0255131B-8305-0D44-817D-B00FE155E7A3}" type="pres">
      <dgm:prSet presAssocID="{01EFDD0B-C3E4-644C-8CED-4BD037EBA6DD}" presName="node" presStyleLbl="node1" presStyleIdx="1" presStyleCnt="3">
        <dgm:presLayoutVars>
          <dgm:bulletEnabled val="1"/>
        </dgm:presLayoutVars>
      </dgm:prSet>
      <dgm:spPr/>
    </dgm:pt>
    <dgm:pt modelId="{699F9836-D4AC-5148-B799-3A5C0F3E4D9F}" type="pres">
      <dgm:prSet presAssocID="{DD7C99D9-AA52-4048-B905-A90B4AD3AB57}" presName="sibTrans" presStyleLbl="sibTrans2D1" presStyleIdx="1" presStyleCnt="2"/>
      <dgm:spPr/>
    </dgm:pt>
    <dgm:pt modelId="{FDD03F70-C5DE-9B45-8CAF-814514D9A34C}" type="pres">
      <dgm:prSet presAssocID="{DD7C99D9-AA52-4048-B905-A90B4AD3AB57}" presName="connectorText" presStyleLbl="sibTrans2D1" presStyleIdx="1" presStyleCnt="2"/>
      <dgm:spPr/>
    </dgm:pt>
    <dgm:pt modelId="{2850B845-157A-A64A-964F-3A127E30E234}" type="pres">
      <dgm:prSet presAssocID="{F3EC8EE7-129B-0142-B87B-10197A054BDA}" presName="node" presStyleLbl="node1" presStyleIdx="2" presStyleCnt="3">
        <dgm:presLayoutVars>
          <dgm:bulletEnabled val="1"/>
        </dgm:presLayoutVars>
      </dgm:prSet>
      <dgm:spPr/>
    </dgm:pt>
  </dgm:ptLst>
  <dgm:cxnLst>
    <dgm:cxn modelId="{979FA104-A759-3D43-A264-472828DFEFE2}" srcId="{6940AA16-1366-A04F-A27A-9F163EEB48CC}" destId="{F3EC8EE7-129B-0142-B87B-10197A054BDA}" srcOrd="2" destOrd="0" parTransId="{145828CE-1E1C-8A41-A68C-5CB451EBC0C7}" sibTransId="{E255DA1C-B20C-7C45-AD76-9AF210D67C61}"/>
    <dgm:cxn modelId="{B163F508-B4A9-724F-B842-A627F2BB7E46}" type="presOf" srcId="{6AB00BAD-FBEE-B949-846B-473489B2AD9F}" destId="{C31DFFED-7544-8A4E-9BDE-AC7591B96F5D}" srcOrd="0" destOrd="0" presId="urn:microsoft.com/office/officeart/2005/8/layout/process1"/>
    <dgm:cxn modelId="{0FDD7E16-2E1A-F748-B533-70E385424348}" type="presOf" srcId="{DD7C99D9-AA52-4048-B905-A90B4AD3AB57}" destId="{699F9836-D4AC-5148-B799-3A5C0F3E4D9F}" srcOrd="0" destOrd="0" presId="urn:microsoft.com/office/officeart/2005/8/layout/process1"/>
    <dgm:cxn modelId="{47617E56-BDBE-714B-9156-8E8844EE0B38}" type="presOf" srcId="{6AB00BAD-FBEE-B949-846B-473489B2AD9F}" destId="{3CC03EE4-4472-A843-B7F0-FB5D1AF41626}" srcOrd="1" destOrd="0" presId="urn:microsoft.com/office/officeart/2005/8/layout/process1"/>
    <dgm:cxn modelId="{9CC7415F-6C23-6C42-A423-C01A8D8D3915}" type="presOf" srcId="{01EFDD0B-C3E4-644C-8CED-4BD037EBA6DD}" destId="{0255131B-8305-0D44-817D-B00FE155E7A3}" srcOrd="0" destOrd="0" presId="urn:microsoft.com/office/officeart/2005/8/layout/process1"/>
    <dgm:cxn modelId="{5C4F4874-4977-6F4C-AB35-D0AFD9D95753}" srcId="{6940AA16-1366-A04F-A27A-9F163EEB48CC}" destId="{B2B88022-455A-494B-A668-7CD5DC793520}" srcOrd="0" destOrd="0" parTransId="{B43D48FC-9BCF-7049-B32E-44BD183D6801}" sibTransId="{6AB00BAD-FBEE-B949-846B-473489B2AD9F}"/>
    <dgm:cxn modelId="{8B95D582-2001-DA4D-8D0C-5F06AD4A6E8B}" srcId="{6940AA16-1366-A04F-A27A-9F163EEB48CC}" destId="{01EFDD0B-C3E4-644C-8CED-4BD037EBA6DD}" srcOrd="1" destOrd="0" parTransId="{6852084C-8105-844F-89A3-40BE209820FC}" sibTransId="{DD7C99D9-AA52-4048-B905-A90B4AD3AB57}"/>
    <dgm:cxn modelId="{C5DE12AC-30D0-BD43-AE13-FEE7396FF7FF}" type="presOf" srcId="{F3EC8EE7-129B-0142-B87B-10197A054BDA}" destId="{2850B845-157A-A64A-964F-3A127E30E234}" srcOrd="0" destOrd="0" presId="urn:microsoft.com/office/officeart/2005/8/layout/process1"/>
    <dgm:cxn modelId="{373602B8-AC5E-6D45-8761-93AF8142CE6B}" type="presOf" srcId="{DD7C99D9-AA52-4048-B905-A90B4AD3AB57}" destId="{FDD03F70-C5DE-9B45-8CAF-814514D9A34C}" srcOrd="1" destOrd="0" presId="urn:microsoft.com/office/officeart/2005/8/layout/process1"/>
    <dgm:cxn modelId="{600159E8-D0E4-714F-8660-749828F5DD07}" type="presOf" srcId="{B2B88022-455A-494B-A668-7CD5DC793520}" destId="{A35E06AE-D62D-0A41-8E77-E0D72FECDFAB}" srcOrd="0" destOrd="0" presId="urn:microsoft.com/office/officeart/2005/8/layout/process1"/>
    <dgm:cxn modelId="{7F62D1F7-5940-5442-AFD9-AE3E03A1DF0B}" type="presOf" srcId="{6940AA16-1366-A04F-A27A-9F163EEB48CC}" destId="{B8D42754-A697-6D4C-A1D1-3FE3B63A4D67}" srcOrd="0" destOrd="0" presId="urn:microsoft.com/office/officeart/2005/8/layout/process1"/>
    <dgm:cxn modelId="{4D73F7E7-2176-8749-9BEF-AE234A9915E8}" type="presParOf" srcId="{B8D42754-A697-6D4C-A1D1-3FE3B63A4D67}" destId="{A35E06AE-D62D-0A41-8E77-E0D72FECDFAB}" srcOrd="0" destOrd="0" presId="urn:microsoft.com/office/officeart/2005/8/layout/process1"/>
    <dgm:cxn modelId="{C6BCA294-BCDB-E44C-B3AC-419593218DE8}" type="presParOf" srcId="{B8D42754-A697-6D4C-A1D1-3FE3B63A4D67}" destId="{C31DFFED-7544-8A4E-9BDE-AC7591B96F5D}" srcOrd="1" destOrd="0" presId="urn:microsoft.com/office/officeart/2005/8/layout/process1"/>
    <dgm:cxn modelId="{318630B1-E3F4-9045-B894-58863639CA2D}" type="presParOf" srcId="{C31DFFED-7544-8A4E-9BDE-AC7591B96F5D}" destId="{3CC03EE4-4472-A843-B7F0-FB5D1AF41626}" srcOrd="0" destOrd="0" presId="urn:microsoft.com/office/officeart/2005/8/layout/process1"/>
    <dgm:cxn modelId="{CFE90D67-7EDB-8F43-8B51-5CD22D5FDD1B}" type="presParOf" srcId="{B8D42754-A697-6D4C-A1D1-3FE3B63A4D67}" destId="{0255131B-8305-0D44-817D-B00FE155E7A3}" srcOrd="2" destOrd="0" presId="urn:microsoft.com/office/officeart/2005/8/layout/process1"/>
    <dgm:cxn modelId="{814CAC52-31E8-494C-8487-134A30BF59AA}" type="presParOf" srcId="{B8D42754-A697-6D4C-A1D1-3FE3B63A4D67}" destId="{699F9836-D4AC-5148-B799-3A5C0F3E4D9F}" srcOrd="3" destOrd="0" presId="urn:microsoft.com/office/officeart/2005/8/layout/process1"/>
    <dgm:cxn modelId="{FA728EF0-C897-B747-B7FD-2A3AE5CC3801}" type="presParOf" srcId="{699F9836-D4AC-5148-B799-3A5C0F3E4D9F}" destId="{FDD03F70-C5DE-9B45-8CAF-814514D9A34C}" srcOrd="0" destOrd="0" presId="urn:microsoft.com/office/officeart/2005/8/layout/process1"/>
    <dgm:cxn modelId="{E1FA75A5-A7C8-0946-810C-638862A757AE}" type="presParOf" srcId="{B8D42754-A697-6D4C-A1D1-3FE3B63A4D67}" destId="{2850B845-157A-A64A-964F-3A127E30E23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940AA16-1366-A04F-A27A-9F163EEB48CC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B2B88022-455A-494B-A668-7CD5DC793520}">
      <dgm:prSet phldrT="[Text]"/>
      <dgm:spPr/>
      <dgm:t>
        <a:bodyPr/>
        <a:lstStyle/>
        <a:p>
          <a:r>
            <a:rPr lang="en-US" dirty="0">
              <a:latin typeface="CordiaUPC" panose="020B0304020202020204" pitchFamily="34" charset="-34"/>
              <a:cs typeface="CordiaUPC" panose="020B0304020202020204" pitchFamily="34" charset="-34"/>
            </a:rPr>
            <a:t>Phytoplankton</a:t>
          </a:r>
        </a:p>
      </dgm:t>
    </dgm:pt>
    <dgm:pt modelId="{B43D48FC-9BCF-7049-B32E-44BD183D6801}" type="parTrans" cxnId="{5C4F4874-4977-6F4C-AB35-D0AFD9D95753}">
      <dgm:prSet/>
      <dgm:spPr/>
      <dgm:t>
        <a:bodyPr/>
        <a:lstStyle/>
        <a:p>
          <a:endParaRPr lang="en-US">
            <a:latin typeface="CordiaUPC" panose="020B0304020202020204" pitchFamily="34" charset="-34"/>
            <a:cs typeface="CordiaUPC" panose="020B0304020202020204" pitchFamily="34" charset="-34"/>
          </a:endParaRPr>
        </a:p>
      </dgm:t>
    </dgm:pt>
    <dgm:pt modelId="{6AB00BAD-FBEE-B949-846B-473489B2AD9F}" type="sibTrans" cxnId="{5C4F4874-4977-6F4C-AB35-D0AFD9D95753}">
      <dgm:prSet/>
      <dgm:spPr/>
      <dgm:t>
        <a:bodyPr/>
        <a:lstStyle/>
        <a:p>
          <a:endParaRPr lang="en-US">
            <a:latin typeface="CordiaUPC" panose="020B0304020202020204" pitchFamily="34" charset="-34"/>
            <a:cs typeface="CordiaUPC" panose="020B0304020202020204" pitchFamily="34" charset="-34"/>
          </a:endParaRPr>
        </a:p>
      </dgm:t>
    </dgm:pt>
    <dgm:pt modelId="{01EFDD0B-C3E4-644C-8CED-4BD037EBA6DD}">
      <dgm:prSet phldrT="[Text]"/>
      <dgm:spPr/>
      <dgm:t>
        <a:bodyPr/>
        <a:lstStyle/>
        <a:p>
          <a:r>
            <a:rPr lang="en-US" dirty="0">
              <a:latin typeface="CordiaUPC" panose="020B0304020202020204" pitchFamily="34" charset="-34"/>
              <a:cs typeface="CordiaUPC" panose="020B0304020202020204" pitchFamily="34" charset="-34"/>
            </a:rPr>
            <a:t>Zooplankton</a:t>
          </a:r>
        </a:p>
      </dgm:t>
    </dgm:pt>
    <dgm:pt modelId="{6852084C-8105-844F-89A3-40BE209820FC}" type="parTrans" cxnId="{8B95D582-2001-DA4D-8D0C-5F06AD4A6E8B}">
      <dgm:prSet/>
      <dgm:spPr/>
      <dgm:t>
        <a:bodyPr/>
        <a:lstStyle/>
        <a:p>
          <a:endParaRPr lang="en-US">
            <a:latin typeface="CordiaUPC" panose="020B0304020202020204" pitchFamily="34" charset="-34"/>
            <a:cs typeface="CordiaUPC" panose="020B0304020202020204" pitchFamily="34" charset="-34"/>
          </a:endParaRPr>
        </a:p>
      </dgm:t>
    </dgm:pt>
    <dgm:pt modelId="{DD7C99D9-AA52-4048-B905-A90B4AD3AB57}" type="sibTrans" cxnId="{8B95D582-2001-DA4D-8D0C-5F06AD4A6E8B}">
      <dgm:prSet/>
      <dgm:spPr/>
      <dgm:t>
        <a:bodyPr/>
        <a:lstStyle/>
        <a:p>
          <a:endParaRPr lang="en-US">
            <a:latin typeface="CordiaUPC" panose="020B0304020202020204" pitchFamily="34" charset="-34"/>
            <a:cs typeface="CordiaUPC" panose="020B0304020202020204" pitchFamily="34" charset="-34"/>
          </a:endParaRPr>
        </a:p>
      </dgm:t>
    </dgm:pt>
    <dgm:pt modelId="{F3EC8EE7-129B-0142-B87B-10197A054BDA}">
      <dgm:prSet phldrT="[Text]"/>
      <dgm:spPr/>
      <dgm:t>
        <a:bodyPr/>
        <a:lstStyle/>
        <a:p>
          <a:r>
            <a:rPr lang="en-US" dirty="0">
              <a:latin typeface="CordiaUPC" panose="020B0304020202020204" pitchFamily="34" charset="-34"/>
              <a:cs typeface="CordiaUPC" panose="020B0304020202020204" pitchFamily="34" charset="-34"/>
            </a:rPr>
            <a:t>Fish</a:t>
          </a:r>
        </a:p>
      </dgm:t>
    </dgm:pt>
    <dgm:pt modelId="{145828CE-1E1C-8A41-A68C-5CB451EBC0C7}" type="parTrans" cxnId="{979FA104-A759-3D43-A264-472828DFEFE2}">
      <dgm:prSet/>
      <dgm:spPr/>
      <dgm:t>
        <a:bodyPr/>
        <a:lstStyle/>
        <a:p>
          <a:endParaRPr lang="en-US">
            <a:latin typeface="CordiaUPC" panose="020B0304020202020204" pitchFamily="34" charset="-34"/>
            <a:cs typeface="CordiaUPC" panose="020B0304020202020204" pitchFamily="34" charset="-34"/>
          </a:endParaRPr>
        </a:p>
      </dgm:t>
    </dgm:pt>
    <dgm:pt modelId="{E255DA1C-B20C-7C45-AD76-9AF210D67C61}" type="sibTrans" cxnId="{979FA104-A759-3D43-A264-472828DFEFE2}">
      <dgm:prSet/>
      <dgm:spPr/>
      <dgm:t>
        <a:bodyPr/>
        <a:lstStyle/>
        <a:p>
          <a:endParaRPr lang="en-US">
            <a:latin typeface="CordiaUPC" panose="020B0304020202020204" pitchFamily="34" charset="-34"/>
            <a:cs typeface="CordiaUPC" panose="020B0304020202020204" pitchFamily="34" charset="-34"/>
          </a:endParaRPr>
        </a:p>
      </dgm:t>
    </dgm:pt>
    <dgm:pt modelId="{B8D42754-A697-6D4C-A1D1-3FE3B63A4D67}" type="pres">
      <dgm:prSet presAssocID="{6940AA16-1366-A04F-A27A-9F163EEB48CC}" presName="Name0" presStyleCnt="0">
        <dgm:presLayoutVars>
          <dgm:dir/>
          <dgm:resizeHandles val="exact"/>
        </dgm:presLayoutVars>
      </dgm:prSet>
      <dgm:spPr/>
    </dgm:pt>
    <dgm:pt modelId="{A35E06AE-D62D-0A41-8E77-E0D72FECDFAB}" type="pres">
      <dgm:prSet presAssocID="{B2B88022-455A-494B-A668-7CD5DC793520}" presName="node" presStyleLbl="node1" presStyleIdx="0" presStyleCnt="3">
        <dgm:presLayoutVars>
          <dgm:bulletEnabled val="1"/>
        </dgm:presLayoutVars>
      </dgm:prSet>
      <dgm:spPr/>
    </dgm:pt>
    <dgm:pt modelId="{C31DFFED-7544-8A4E-9BDE-AC7591B96F5D}" type="pres">
      <dgm:prSet presAssocID="{6AB00BAD-FBEE-B949-846B-473489B2AD9F}" presName="sibTrans" presStyleLbl="sibTrans2D1" presStyleIdx="0" presStyleCnt="2"/>
      <dgm:spPr/>
    </dgm:pt>
    <dgm:pt modelId="{3CC03EE4-4472-A843-B7F0-FB5D1AF41626}" type="pres">
      <dgm:prSet presAssocID="{6AB00BAD-FBEE-B949-846B-473489B2AD9F}" presName="connectorText" presStyleLbl="sibTrans2D1" presStyleIdx="0" presStyleCnt="2"/>
      <dgm:spPr/>
    </dgm:pt>
    <dgm:pt modelId="{0255131B-8305-0D44-817D-B00FE155E7A3}" type="pres">
      <dgm:prSet presAssocID="{01EFDD0B-C3E4-644C-8CED-4BD037EBA6DD}" presName="node" presStyleLbl="node1" presStyleIdx="1" presStyleCnt="3">
        <dgm:presLayoutVars>
          <dgm:bulletEnabled val="1"/>
        </dgm:presLayoutVars>
      </dgm:prSet>
      <dgm:spPr/>
    </dgm:pt>
    <dgm:pt modelId="{699F9836-D4AC-5148-B799-3A5C0F3E4D9F}" type="pres">
      <dgm:prSet presAssocID="{DD7C99D9-AA52-4048-B905-A90B4AD3AB57}" presName="sibTrans" presStyleLbl="sibTrans2D1" presStyleIdx="1" presStyleCnt="2"/>
      <dgm:spPr/>
    </dgm:pt>
    <dgm:pt modelId="{FDD03F70-C5DE-9B45-8CAF-814514D9A34C}" type="pres">
      <dgm:prSet presAssocID="{DD7C99D9-AA52-4048-B905-A90B4AD3AB57}" presName="connectorText" presStyleLbl="sibTrans2D1" presStyleIdx="1" presStyleCnt="2"/>
      <dgm:spPr/>
    </dgm:pt>
    <dgm:pt modelId="{2850B845-157A-A64A-964F-3A127E30E234}" type="pres">
      <dgm:prSet presAssocID="{F3EC8EE7-129B-0142-B87B-10197A054BDA}" presName="node" presStyleLbl="node1" presStyleIdx="2" presStyleCnt="3">
        <dgm:presLayoutVars>
          <dgm:bulletEnabled val="1"/>
        </dgm:presLayoutVars>
      </dgm:prSet>
      <dgm:spPr/>
    </dgm:pt>
  </dgm:ptLst>
  <dgm:cxnLst>
    <dgm:cxn modelId="{979FA104-A759-3D43-A264-472828DFEFE2}" srcId="{6940AA16-1366-A04F-A27A-9F163EEB48CC}" destId="{F3EC8EE7-129B-0142-B87B-10197A054BDA}" srcOrd="2" destOrd="0" parTransId="{145828CE-1E1C-8A41-A68C-5CB451EBC0C7}" sibTransId="{E255DA1C-B20C-7C45-AD76-9AF210D67C61}"/>
    <dgm:cxn modelId="{B163F508-B4A9-724F-B842-A627F2BB7E46}" type="presOf" srcId="{6AB00BAD-FBEE-B949-846B-473489B2AD9F}" destId="{C31DFFED-7544-8A4E-9BDE-AC7591B96F5D}" srcOrd="0" destOrd="0" presId="urn:microsoft.com/office/officeart/2005/8/layout/process1"/>
    <dgm:cxn modelId="{0FDD7E16-2E1A-F748-B533-70E385424348}" type="presOf" srcId="{DD7C99D9-AA52-4048-B905-A90B4AD3AB57}" destId="{699F9836-D4AC-5148-B799-3A5C0F3E4D9F}" srcOrd="0" destOrd="0" presId="urn:microsoft.com/office/officeart/2005/8/layout/process1"/>
    <dgm:cxn modelId="{47617E56-BDBE-714B-9156-8E8844EE0B38}" type="presOf" srcId="{6AB00BAD-FBEE-B949-846B-473489B2AD9F}" destId="{3CC03EE4-4472-A843-B7F0-FB5D1AF41626}" srcOrd="1" destOrd="0" presId="urn:microsoft.com/office/officeart/2005/8/layout/process1"/>
    <dgm:cxn modelId="{9CC7415F-6C23-6C42-A423-C01A8D8D3915}" type="presOf" srcId="{01EFDD0B-C3E4-644C-8CED-4BD037EBA6DD}" destId="{0255131B-8305-0D44-817D-B00FE155E7A3}" srcOrd="0" destOrd="0" presId="urn:microsoft.com/office/officeart/2005/8/layout/process1"/>
    <dgm:cxn modelId="{5C4F4874-4977-6F4C-AB35-D0AFD9D95753}" srcId="{6940AA16-1366-A04F-A27A-9F163EEB48CC}" destId="{B2B88022-455A-494B-A668-7CD5DC793520}" srcOrd="0" destOrd="0" parTransId="{B43D48FC-9BCF-7049-B32E-44BD183D6801}" sibTransId="{6AB00BAD-FBEE-B949-846B-473489B2AD9F}"/>
    <dgm:cxn modelId="{8B95D582-2001-DA4D-8D0C-5F06AD4A6E8B}" srcId="{6940AA16-1366-A04F-A27A-9F163EEB48CC}" destId="{01EFDD0B-C3E4-644C-8CED-4BD037EBA6DD}" srcOrd="1" destOrd="0" parTransId="{6852084C-8105-844F-89A3-40BE209820FC}" sibTransId="{DD7C99D9-AA52-4048-B905-A90B4AD3AB57}"/>
    <dgm:cxn modelId="{C5DE12AC-30D0-BD43-AE13-FEE7396FF7FF}" type="presOf" srcId="{F3EC8EE7-129B-0142-B87B-10197A054BDA}" destId="{2850B845-157A-A64A-964F-3A127E30E234}" srcOrd="0" destOrd="0" presId="urn:microsoft.com/office/officeart/2005/8/layout/process1"/>
    <dgm:cxn modelId="{373602B8-AC5E-6D45-8761-93AF8142CE6B}" type="presOf" srcId="{DD7C99D9-AA52-4048-B905-A90B4AD3AB57}" destId="{FDD03F70-C5DE-9B45-8CAF-814514D9A34C}" srcOrd="1" destOrd="0" presId="urn:microsoft.com/office/officeart/2005/8/layout/process1"/>
    <dgm:cxn modelId="{600159E8-D0E4-714F-8660-749828F5DD07}" type="presOf" srcId="{B2B88022-455A-494B-A668-7CD5DC793520}" destId="{A35E06AE-D62D-0A41-8E77-E0D72FECDFAB}" srcOrd="0" destOrd="0" presId="urn:microsoft.com/office/officeart/2005/8/layout/process1"/>
    <dgm:cxn modelId="{7F62D1F7-5940-5442-AFD9-AE3E03A1DF0B}" type="presOf" srcId="{6940AA16-1366-A04F-A27A-9F163EEB48CC}" destId="{B8D42754-A697-6D4C-A1D1-3FE3B63A4D67}" srcOrd="0" destOrd="0" presId="urn:microsoft.com/office/officeart/2005/8/layout/process1"/>
    <dgm:cxn modelId="{4D73F7E7-2176-8749-9BEF-AE234A9915E8}" type="presParOf" srcId="{B8D42754-A697-6D4C-A1D1-3FE3B63A4D67}" destId="{A35E06AE-D62D-0A41-8E77-E0D72FECDFAB}" srcOrd="0" destOrd="0" presId="urn:microsoft.com/office/officeart/2005/8/layout/process1"/>
    <dgm:cxn modelId="{C6BCA294-BCDB-E44C-B3AC-419593218DE8}" type="presParOf" srcId="{B8D42754-A697-6D4C-A1D1-3FE3B63A4D67}" destId="{C31DFFED-7544-8A4E-9BDE-AC7591B96F5D}" srcOrd="1" destOrd="0" presId="urn:microsoft.com/office/officeart/2005/8/layout/process1"/>
    <dgm:cxn modelId="{318630B1-E3F4-9045-B894-58863639CA2D}" type="presParOf" srcId="{C31DFFED-7544-8A4E-9BDE-AC7591B96F5D}" destId="{3CC03EE4-4472-A843-B7F0-FB5D1AF41626}" srcOrd="0" destOrd="0" presId="urn:microsoft.com/office/officeart/2005/8/layout/process1"/>
    <dgm:cxn modelId="{CFE90D67-7EDB-8F43-8B51-5CD22D5FDD1B}" type="presParOf" srcId="{B8D42754-A697-6D4C-A1D1-3FE3B63A4D67}" destId="{0255131B-8305-0D44-817D-B00FE155E7A3}" srcOrd="2" destOrd="0" presId="urn:microsoft.com/office/officeart/2005/8/layout/process1"/>
    <dgm:cxn modelId="{814CAC52-31E8-494C-8487-134A30BF59AA}" type="presParOf" srcId="{B8D42754-A697-6D4C-A1D1-3FE3B63A4D67}" destId="{699F9836-D4AC-5148-B799-3A5C0F3E4D9F}" srcOrd="3" destOrd="0" presId="urn:microsoft.com/office/officeart/2005/8/layout/process1"/>
    <dgm:cxn modelId="{FA728EF0-C897-B747-B7FD-2A3AE5CC3801}" type="presParOf" srcId="{699F9836-D4AC-5148-B799-3A5C0F3E4D9F}" destId="{FDD03F70-C5DE-9B45-8CAF-814514D9A34C}" srcOrd="0" destOrd="0" presId="urn:microsoft.com/office/officeart/2005/8/layout/process1"/>
    <dgm:cxn modelId="{E1FA75A5-A7C8-0946-810C-638862A757AE}" type="presParOf" srcId="{B8D42754-A697-6D4C-A1D1-3FE3B63A4D67}" destId="{2850B845-157A-A64A-964F-3A127E30E23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940AA16-1366-A04F-A27A-9F163EEB48CC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B2B88022-455A-494B-A668-7CD5DC793520}">
      <dgm:prSet phldrT="[Text]"/>
      <dgm:spPr/>
      <dgm:t>
        <a:bodyPr/>
        <a:lstStyle/>
        <a:p>
          <a:r>
            <a:rPr lang="en-US" dirty="0">
              <a:latin typeface="CordiaUPC" panose="020B0304020202020204" pitchFamily="34" charset="-34"/>
              <a:cs typeface="CordiaUPC" panose="020B0304020202020204" pitchFamily="34" charset="-34"/>
            </a:rPr>
            <a:t>Phytoplankton</a:t>
          </a:r>
        </a:p>
      </dgm:t>
    </dgm:pt>
    <dgm:pt modelId="{B43D48FC-9BCF-7049-B32E-44BD183D6801}" type="parTrans" cxnId="{5C4F4874-4977-6F4C-AB35-D0AFD9D95753}">
      <dgm:prSet/>
      <dgm:spPr/>
      <dgm:t>
        <a:bodyPr/>
        <a:lstStyle/>
        <a:p>
          <a:endParaRPr lang="en-US">
            <a:latin typeface="CordiaUPC" panose="020B0304020202020204" pitchFamily="34" charset="-34"/>
            <a:cs typeface="CordiaUPC" panose="020B0304020202020204" pitchFamily="34" charset="-34"/>
          </a:endParaRPr>
        </a:p>
      </dgm:t>
    </dgm:pt>
    <dgm:pt modelId="{6AB00BAD-FBEE-B949-846B-473489B2AD9F}" type="sibTrans" cxnId="{5C4F4874-4977-6F4C-AB35-D0AFD9D95753}">
      <dgm:prSet/>
      <dgm:spPr/>
      <dgm:t>
        <a:bodyPr/>
        <a:lstStyle/>
        <a:p>
          <a:endParaRPr lang="en-US">
            <a:latin typeface="CordiaUPC" panose="020B0304020202020204" pitchFamily="34" charset="-34"/>
            <a:cs typeface="CordiaUPC" panose="020B0304020202020204" pitchFamily="34" charset="-34"/>
          </a:endParaRPr>
        </a:p>
      </dgm:t>
    </dgm:pt>
    <dgm:pt modelId="{01EFDD0B-C3E4-644C-8CED-4BD037EBA6DD}">
      <dgm:prSet phldrT="[Text]"/>
      <dgm:spPr/>
      <dgm:t>
        <a:bodyPr/>
        <a:lstStyle/>
        <a:p>
          <a:r>
            <a:rPr lang="en-US" dirty="0">
              <a:latin typeface="CordiaUPC" panose="020B0304020202020204" pitchFamily="34" charset="-34"/>
              <a:cs typeface="CordiaUPC" panose="020B0304020202020204" pitchFamily="34" charset="-34"/>
            </a:rPr>
            <a:t>Zooplankton</a:t>
          </a:r>
        </a:p>
      </dgm:t>
    </dgm:pt>
    <dgm:pt modelId="{6852084C-8105-844F-89A3-40BE209820FC}" type="parTrans" cxnId="{8B95D582-2001-DA4D-8D0C-5F06AD4A6E8B}">
      <dgm:prSet/>
      <dgm:spPr/>
      <dgm:t>
        <a:bodyPr/>
        <a:lstStyle/>
        <a:p>
          <a:endParaRPr lang="en-US">
            <a:latin typeface="CordiaUPC" panose="020B0304020202020204" pitchFamily="34" charset="-34"/>
            <a:cs typeface="CordiaUPC" panose="020B0304020202020204" pitchFamily="34" charset="-34"/>
          </a:endParaRPr>
        </a:p>
      </dgm:t>
    </dgm:pt>
    <dgm:pt modelId="{DD7C99D9-AA52-4048-B905-A90B4AD3AB57}" type="sibTrans" cxnId="{8B95D582-2001-DA4D-8D0C-5F06AD4A6E8B}">
      <dgm:prSet/>
      <dgm:spPr/>
      <dgm:t>
        <a:bodyPr/>
        <a:lstStyle/>
        <a:p>
          <a:endParaRPr lang="en-US">
            <a:latin typeface="CordiaUPC" panose="020B0304020202020204" pitchFamily="34" charset="-34"/>
            <a:cs typeface="CordiaUPC" panose="020B0304020202020204" pitchFamily="34" charset="-34"/>
          </a:endParaRPr>
        </a:p>
      </dgm:t>
    </dgm:pt>
    <dgm:pt modelId="{F3EC8EE7-129B-0142-B87B-10197A054BDA}">
      <dgm:prSet phldrT="[Text]"/>
      <dgm:spPr/>
      <dgm:t>
        <a:bodyPr/>
        <a:lstStyle/>
        <a:p>
          <a:r>
            <a:rPr lang="en-US" dirty="0">
              <a:latin typeface="CordiaUPC" panose="020B0304020202020204" pitchFamily="34" charset="-34"/>
              <a:cs typeface="CordiaUPC" panose="020B0304020202020204" pitchFamily="34" charset="-34"/>
            </a:rPr>
            <a:t>Fish</a:t>
          </a:r>
        </a:p>
      </dgm:t>
    </dgm:pt>
    <dgm:pt modelId="{145828CE-1E1C-8A41-A68C-5CB451EBC0C7}" type="parTrans" cxnId="{979FA104-A759-3D43-A264-472828DFEFE2}">
      <dgm:prSet/>
      <dgm:spPr/>
      <dgm:t>
        <a:bodyPr/>
        <a:lstStyle/>
        <a:p>
          <a:endParaRPr lang="en-US">
            <a:latin typeface="CordiaUPC" panose="020B0304020202020204" pitchFamily="34" charset="-34"/>
            <a:cs typeface="CordiaUPC" panose="020B0304020202020204" pitchFamily="34" charset="-34"/>
          </a:endParaRPr>
        </a:p>
      </dgm:t>
    </dgm:pt>
    <dgm:pt modelId="{E255DA1C-B20C-7C45-AD76-9AF210D67C61}" type="sibTrans" cxnId="{979FA104-A759-3D43-A264-472828DFEFE2}">
      <dgm:prSet/>
      <dgm:spPr/>
      <dgm:t>
        <a:bodyPr/>
        <a:lstStyle/>
        <a:p>
          <a:endParaRPr lang="en-US">
            <a:latin typeface="CordiaUPC" panose="020B0304020202020204" pitchFamily="34" charset="-34"/>
            <a:cs typeface="CordiaUPC" panose="020B0304020202020204" pitchFamily="34" charset="-34"/>
          </a:endParaRPr>
        </a:p>
      </dgm:t>
    </dgm:pt>
    <dgm:pt modelId="{B8D42754-A697-6D4C-A1D1-3FE3B63A4D67}" type="pres">
      <dgm:prSet presAssocID="{6940AA16-1366-A04F-A27A-9F163EEB48CC}" presName="Name0" presStyleCnt="0">
        <dgm:presLayoutVars>
          <dgm:dir/>
          <dgm:resizeHandles val="exact"/>
        </dgm:presLayoutVars>
      </dgm:prSet>
      <dgm:spPr/>
    </dgm:pt>
    <dgm:pt modelId="{A35E06AE-D62D-0A41-8E77-E0D72FECDFAB}" type="pres">
      <dgm:prSet presAssocID="{B2B88022-455A-494B-A668-7CD5DC793520}" presName="node" presStyleLbl="node1" presStyleIdx="0" presStyleCnt="3">
        <dgm:presLayoutVars>
          <dgm:bulletEnabled val="1"/>
        </dgm:presLayoutVars>
      </dgm:prSet>
      <dgm:spPr/>
    </dgm:pt>
    <dgm:pt modelId="{C31DFFED-7544-8A4E-9BDE-AC7591B96F5D}" type="pres">
      <dgm:prSet presAssocID="{6AB00BAD-FBEE-B949-846B-473489B2AD9F}" presName="sibTrans" presStyleLbl="sibTrans2D1" presStyleIdx="0" presStyleCnt="2"/>
      <dgm:spPr/>
    </dgm:pt>
    <dgm:pt modelId="{3CC03EE4-4472-A843-B7F0-FB5D1AF41626}" type="pres">
      <dgm:prSet presAssocID="{6AB00BAD-FBEE-B949-846B-473489B2AD9F}" presName="connectorText" presStyleLbl="sibTrans2D1" presStyleIdx="0" presStyleCnt="2"/>
      <dgm:spPr/>
    </dgm:pt>
    <dgm:pt modelId="{0255131B-8305-0D44-817D-B00FE155E7A3}" type="pres">
      <dgm:prSet presAssocID="{01EFDD0B-C3E4-644C-8CED-4BD037EBA6DD}" presName="node" presStyleLbl="node1" presStyleIdx="1" presStyleCnt="3">
        <dgm:presLayoutVars>
          <dgm:bulletEnabled val="1"/>
        </dgm:presLayoutVars>
      </dgm:prSet>
      <dgm:spPr/>
    </dgm:pt>
    <dgm:pt modelId="{699F9836-D4AC-5148-B799-3A5C0F3E4D9F}" type="pres">
      <dgm:prSet presAssocID="{DD7C99D9-AA52-4048-B905-A90B4AD3AB57}" presName="sibTrans" presStyleLbl="sibTrans2D1" presStyleIdx="1" presStyleCnt="2"/>
      <dgm:spPr/>
    </dgm:pt>
    <dgm:pt modelId="{FDD03F70-C5DE-9B45-8CAF-814514D9A34C}" type="pres">
      <dgm:prSet presAssocID="{DD7C99D9-AA52-4048-B905-A90B4AD3AB57}" presName="connectorText" presStyleLbl="sibTrans2D1" presStyleIdx="1" presStyleCnt="2"/>
      <dgm:spPr/>
    </dgm:pt>
    <dgm:pt modelId="{2850B845-157A-A64A-964F-3A127E30E234}" type="pres">
      <dgm:prSet presAssocID="{F3EC8EE7-129B-0142-B87B-10197A054BDA}" presName="node" presStyleLbl="node1" presStyleIdx="2" presStyleCnt="3">
        <dgm:presLayoutVars>
          <dgm:bulletEnabled val="1"/>
        </dgm:presLayoutVars>
      </dgm:prSet>
      <dgm:spPr/>
    </dgm:pt>
  </dgm:ptLst>
  <dgm:cxnLst>
    <dgm:cxn modelId="{979FA104-A759-3D43-A264-472828DFEFE2}" srcId="{6940AA16-1366-A04F-A27A-9F163EEB48CC}" destId="{F3EC8EE7-129B-0142-B87B-10197A054BDA}" srcOrd="2" destOrd="0" parTransId="{145828CE-1E1C-8A41-A68C-5CB451EBC0C7}" sibTransId="{E255DA1C-B20C-7C45-AD76-9AF210D67C61}"/>
    <dgm:cxn modelId="{B163F508-B4A9-724F-B842-A627F2BB7E46}" type="presOf" srcId="{6AB00BAD-FBEE-B949-846B-473489B2AD9F}" destId="{C31DFFED-7544-8A4E-9BDE-AC7591B96F5D}" srcOrd="0" destOrd="0" presId="urn:microsoft.com/office/officeart/2005/8/layout/process1"/>
    <dgm:cxn modelId="{0FDD7E16-2E1A-F748-B533-70E385424348}" type="presOf" srcId="{DD7C99D9-AA52-4048-B905-A90B4AD3AB57}" destId="{699F9836-D4AC-5148-B799-3A5C0F3E4D9F}" srcOrd="0" destOrd="0" presId="urn:microsoft.com/office/officeart/2005/8/layout/process1"/>
    <dgm:cxn modelId="{47617E56-BDBE-714B-9156-8E8844EE0B38}" type="presOf" srcId="{6AB00BAD-FBEE-B949-846B-473489B2AD9F}" destId="{3CC03EE4-4472-A843-B7F0-FB5D1AF41626}" srcOrd="1" destOrd="0" presId="urn:microsoft.com/office/officeart/2005/8/layout/process1"/>
    <dgm:cxn modelId="{9CC7415F-6C23-6C42-A423-C01A8D8D3915}" type="presOf" srcId="{01EFDD0B-C3E4-644C-8CED-4BD037EBA6DD}" destId="{0255131B-8305-0D44-817D-B00FE155E7A3}" srcOrd="0" destOrd="0" presId="urn:microsoft.com/office/officeart/2005/8/layout/process1"/>
    <dgm:cxn modelId="{5C4F4874-4977-6F4C-AB35-D0AFD9D95753}" srcId="{6940AA16-1366-A04F-A27A-9F163EEB48CC}" destId="{B2B88022-455A-494B-A668-7CD5DC793520}" srcOrd="0" destOrd="0" parTransId="{B43D48FC-9BCF-7049-B32E-44BD183D6801}" sibTransId="{6AB00BAD-FBEE-B949-846B-473489B2AD9F}"/>
    <dgm:cxn modelId="{8B95D582-2001-DA4D-8D0C-5F06AD4A6E8B}" srcId="{6940AA16-1366-A04F-A27A-9F163EEB48CC}" destId="{01EFDD0B-C3E4-644C-8CED-4BD037EBA6DD}" srcOrd="1" destOrd="0" parTransId="{6852084C-8105-844F-89A3-40BE209820FC}" sibTransId="{DD7C99D9-AA52-4048-B905-A90B4AD3AB57}"/>
    <dgm:cxn modelId="{C5DE12AC-30D0-BD43-AE13-FEE7396FF7FF}" type="presOf" srcId="{F3EC8EE7-129B-0142-B87B-10197A054BDA}" destId="{2850B845-157A-A64A-964F-3A127E30E234}" srcOrd="0" destOrd="0" presId="urn:microsoft.com/office/officeart/2005/8/layout/process1"/>
    <dgm:cxn modelId="{373602B8-AC5E-6D45-8761-93AF8142CE6B}" type="presOf" srcId="{DD7C99D9-AA52-4048-B905-A90B4AD3AB57}" destId="{FDD03F70-C5DE-9B45-8CAF-814514D9A34C}" srcOrd="1" destOrd="0" presId="urn:microsoft.com/office/officeart/2005/8/layout/process1"/>
    <dgm:cxn modelId="{600159E8-D0E4-714F-8660-749828F5DD07}" type="presOf" srcId="{B2B88022-455A-494B-A668-7CD5DC793520}" destId="{A35E06AE-D62D-0A41-8E77-E0D72FECDFAB}" srcOrd="0" destOrd="0" presId="urn:microsoft.com/office/officeart/2005/8/layout/process1"/>
    <dgm:cxn modelId="{7F62D1F7-5940-5442-AFD9-AE3E03A1DF0B}" type="presOf" srcId="{6940AA16-1366-A04F-A27A-9F163EEB48CC}" destId="{B8D42754-A697-6D4C-A1D1-3FE3B63A4D67}" srcOrd="0" destOrd="0" presId="urn:microsoft.com/office/officeart/2005/8/layout/process1"/>
    <dgm:cxn modelId="{4D73F7E7-2176-8749-9BEF-AE234A9915E8}" type="presParOf" srcId="{B8D42754-A697-6D4C-A1D1-3FE3B63A4D67}" destId="{A35E06AE-D62D-0A41-8E77-E0D72FECDFAB}" srcOrd="0" destOrd="0" presId="urn:microsoft.com/office/officeart/2005/8/layout/process1"/>
    <dgm:cxn modelId="{C6BCA294-BCDB-E44C-B3AC-419593218DE8}" type="presParOf" srcId="{B8D42754-A697-6D4C-A1D1-3FE3B63A4D67}" destId="{C31DFFED-7544-8A4E-9BDE-AC7591B96F5D}" srcOrd="1" destOrd="0" presId="urn:microsoft.com/office/officeart/2005/8/layout/process1"/>
    <dgm:cxn modelId="{318630B1-E3F4-9045-B894-58863639CA2D}" type="presParOf" srcId="{C31DFFED-7544-8A4E-9BDE-AC7591B96F5D}" destId="{3CC03EE4-4472-A843-B7F0-FB5D1AF41626}" srcOrd="0" destOrd="0" presId="urn:microsoft.com/office/officeart/2005/8/layout/process1"/>
    <dgm:cxn modelId="{CFE90D67-7EDB-8F43-8B51-5CD22D5FDD1B}" type="presParOf" srcId="{B8D42754-A697-6D4C-A1D1-3FE3B63A4D67}" destId="{0255131B-8305-0D44-817D-B00FE155E7A3}" srcOrd="2" destOrd="0" presId="urn:microsoft.com/office/officeart/2005/8/layout/process1"/>
    <dgm:cxn modelId="{814CAC52-31E8-494C-8487-134A30BF59AA}" type="presParOf" srcId="{B8D42754-A697-6D4C-A1D1-3FE3B63A4D67}" destId="{699F9836-D4AC-5148-B799-3A5C0F3E4D9F}" srcOrd="3" destOrd="0" presId="urn:microsoft.com/office/officeart/2005/8/layout/process1"/>
    <dgm:cxn modelId="{FA728EF0-C897-B747-B7FD-2A3AE5CC3801}" type="presParOf" srcId="{699F9836-D4AC-5148-B799-3A5C0F3E4D9F}" destId="{FDD03F70-C5DE-9B45-8CAF-814514D9A34C}" srcOrd="0" destOrd="0" presId="urn:microsoft.com/office/officeart/2005/8/layout/process1"/>
    <dgm:cxn modelId="{E1FA75A5-A7C8-0946-810C-638862A757AE}" type="presParOf" srcId="{B8D42754-A697-6D4C-A1D1-3FE3B63A4D67}" destId="{2850B845-157A-A64A-964F-3A127E30E23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940AA16-1366-A04F-A27A-9F163EEB48CC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B2B88022-455A-494B-A668-7CD5DC793520}">
      <dgm:prSet phldrT="[Text]"/>
      <dgm:spPr/>
      <dgm:t>
        <a:bodyPr/>
        <a:lstStyle/>
        <a:p>
          <a:r>
            <a:rPr lang="en-US" dirty="0">
              <a:latin typeface="CordiaUPC" panose="020B0304020202020204" pitchFamily="34" charset="-34"/>
              <a:cs typeface="CordiaUPC" panose="020B0304020202020204" pitchFamily="34" charset="-34"/>
            </a:rPr>
            <a:t>Phytoplankton</a:t>
          </a:r>
        </a:p>
      </dgm:t>
    </dgm:pt>
    <dgm:pt modelId="{B43D48FC-9BCF-7049-B32E-44BD183D6801}" type="parTrans" cxnId="{5C4F4874-4977-6F4C-AB35-D0AFD9D95753}">
      <dgm:prSet/>
      <dgm:spPr/>
      <dgm:t>
        <a:bodyPr/>
        <a:lstStyle/>
        <a:p>
          <a:endParaRPr lang="en-US">
            <a:latin typeface="CordiaUPC" panose="020B0304020202020204" pitchFamily="34" charset="-34"/>
            <a:cs typeface="CordiaUPC" panose="020B0304020202020204" pitchFamily="34" charset="-34"/>
          </a:endParaRPr>
        </a:p>
      </dgm:t>
    </dgm:pt>
    <dgm:pt modelId="{6AB00BAD-FBEE-B949-846B-473489B2AD9F}" type="sibTrans" cxnId="{5C4F4874-4977-6F4C-AB35-D0AFD9D95753}">
      <dgm:prSet/>
      <dgm:spPr/>
      <dgm:t>
        <a:bodyPr/>
        <a:lstStyle/>
        <a:p>
          <a:endParaRPr lang="en-US">
            <a:latin typeface="CordiaUPC" panose="020B0304020202020204" pitchFamily="34" charset="-34"/>
            <a:cs typeface="CordiaUPC" panose="020B0304020202020204" pitchFamily="34" charset="-34"/>
          </a:endParaRPr>
        </a:p>
      </dgm:t>
    </dgm:pt>
    <dgm:pt modelId="{01EFDD0B-C3E4-644C-8CED-4BD037EBA6DD}">
      <dgm:prSet phldrT="[Text]"/>
      <dgm:spPr/>
      <dgm:t>
        <a:bodyPr/>
        <a:lstStyle/>
        <a:p>
          <a:r>
            <a:rPr lang="en-US" dirty="0">
              <a:latin typeface="CordiaUPC" panose="020B0304020202020204" pitchFamily="34" charset="-34"/>
              <a:cs typeface="CordiaUPC" panose="020B0304020202020204" pitchFamily="34" charset="-34"/>
            </a:rPr>
            <a:t>Zooplankton</a:t>
          </a:r>
        </a:p>
      </dgm:t>
    </dgm:pt>
    <dgm:pt modelId="{6852084C-8105-844F-89A3-40BE209820FC}" type="parTrans" cxnId="{8B95D582-2001-DA4D-8D0C-5F06AD4A6E8B}">
      <dgm:prSet/>
      <dgm:spPr/>
      <dgm:t>
        <a:bodyPr/>
        <a:lstStyle/>
        <a:p>
          <a:endParaRPr lang="en-US">
            <a:latin typeface="CordiaUPC" panose="020B0304020202020204" pitchFamily="34" charset="-34"/>
            <a:cs typeface="CordiaUPC" panose="020B0304020202020204" pitchFamily="34" charset="-34"/>
          </a:endParaRPr>
        </a:p>
      </dgm:t>
    </dgm:pt>
    <dgm:pt modelId="{DD7C99D9-AA52-4048-B905-A90B4AD3AB57}" type="sibTrans" cxnId="{8B95D582-2001-DA4D-8D0C-5F06AD4A6E8B}">
      <dgm:prSet/>
      <dgm:spPr/>
      <dgm:t>
        <a:bodyPr/>
        <a:lstStyle/>
        <a:p>
          <a:endParaRPr lang="en-US">
            <a:latin typeface="CordiaUPC" panose="020B0304020202020204" pitchFamily="34" charset="-34"/>
            <a:cs typeface="CordiaUPC" panose="020B0304020202020204" pitchFamily="34" charset="-34"/>
          </a:endParaRPr>
        </a:p>
      </dgm:t>
    </dgm:pt>
    <dgm:pt modelId="{F3EC8EE7-129B-0142-B87B-10197A054BDA}">
      <dgm:prSet phldrT="[Text]"/>
      <dgm:spPr/>
      <dgm:t>
        <a:bodyPr/>
        <a:lstStyle/>
        <a:p>
          <a:r>
            <a:rPr lang="en-US" dirty="0">
              <a:latin typeface="CordiaUPC" panose="020B0304020202020204" pitchFamily="34" charset="-34"/>
              <a:cs typeface="CordiaUPC" panose="020B0304020202020204" pitchFamily="34" charset="-34"/>
            </a:rPr>
            <a:t>Fish</a:t>
          </a:r>
        </a:p>
      </dgm:t>
    </dgm:pt>
    <dgm:pt modelId="{145828CE-1E1C-8A41-A68C-5CB451EBC0C7}" type="parTrans" cxnId="{979FA104-A759-3D43-A264-472828DFEFE2}">
      <dgm:prSet/>
      <dgm:spPr/>
      <dgm:t>
        <a:bodyPr/>
        <a:lstStyle/>
        <a:p>
          <a:endParaRPr lang="en-US">
            <a:latin typeface="CordiaUPC" panose="020B0304020202020204" pitchFamily="34" charset="-34"/>
            <a:cs typeface="CordiaUPC" panose="020B0304020202020204" pitchFamily="34" charset="-34"/>
          </a:endParaRPr>
        </a:p>
      </dgm:t>
    </dgm:pt>
    <dgm:pt modelId="{E255DA1C-B20C-7C45-AD76-9AF210D67C61}" type="sibTrans" cxnId="{979FA104-A759-3D43-A264-472828DFEFE2}">
      <dgm:prSet/>
      <dgm:spPr/>
      <dgm:t>
        <a:bodyPr/>
        <a:lstStyle/>
        <a:p>
          <a:endParaRPr lang="en-US">
            <a:latin typeface="CordiaUPC" panose="020B0304020202020204" pitchFamily="34" charset="-34"/>
            <a:cs typeface="CordiaUPC" panose="020B0304020202020204" pitchFamily="34" charset="-34"/>
          </a:endParaRPr>
        </a:p>
      </dgm:t>
    </dgm:pt>
    <dgm:pt modelId="{B8D42754-A697-6D4C-A1D1-3FE3B63A4D67}" type="pres">
      <dgm:prSet presAssocID="{6940AA16-1366-A04F-A27A-9F163EEB48CC}" presName="Name0" presStyleCnt="0">
        <dgm:presLayoutVars>
          <dgm:dir/>
          <dgm:resizeHandles val="exact"/>
        </dgm:presLayoutVars>
      </dgm:prSet>
      <dgm:spPr/>
    </dgm:pt>
    <dgm:pt modelId="{A35E06AE-D62D-0A41-8E77-E0D72FECDFAB}" type="pres">
      <dgm:prSet presAssocID="{B2B88022-455A-494B-A668-7CD5DC793520}" presName="node" presStyleLbl="node1" presStyleIdx="0" presStyleCnt="3">
        <dgm:presLayoutVars>
          <dgm:bulletEnabled val="1"/>
        </dgm:presLayoutVars>
      </dgm:prSet>
      <dgm:spPr/>
    </dgm:pt>
    <dgm:pt modelId="{C31DFFED-7544-8A4E-9BDE-AC7591B96F5D}" type="pres">
      <dgm:prSet presAssocID="{6AB00BAD-FBEE-B949-846B-473489B2AD9F}" presName="sibTrans" presStyleLbl="sibTrans2D1" presStyleIdx="0" presStyleCnt="2"/>
      <dgm:spPr/>
    </dgm:pt>
    <dgm:pt modelId="{3CC03EE4-4472-A843-B7F0-FB5D1AF41626}" type="pres">
      <dgm:prSet presAssocID="{6AB00BAD-FBEE-B949-846B-473489B2AD9F}" presName="connectorText" presStyleLbl="sibTrans2D1" presStyleIdx="0" presStyleCnt="2"/>
      <dgm:spPr/>
    </dgm:pt>
    <dgm:pt modelId="{0255131B-8305-0D44-817D-B00FE155E7A3}" type="pres">
      <dgm:prSet presAssocID="{01EFDD0B-C3E4-644C-8CED-4BD037EBA6DD}" presName="node" presStyleLbl="node1" presStyleIdx="1" presStyleCnt="3">
        <dgm:presLayoutVars>
          <dgm:bulletEnabled val="1"/>
        </dgm:presLayoutVars>
      </dgm:prSet>
      <dgm:spPr/>
    </dgm:pt>
    <dgm:pt modelId="{699F9836-D4AC-5148-B799-3A5C0F3E4D9F}" type="pres">
      <dgm:prSet presAssocID="{DD7C99D9-AA52-4048-B905-A90B4AD3AB57}" presName="sibTrans" presStyleLbl="sibTrans2D1" presStyleIdx="1" presStyleCnt="2"/>
      <dgm:spPr/>
    </dgm:pt>
    <dgm:pt modelId="{FDD03F70-C5DE-9B45-8CAF-814514D9A34C}" type="pres">
      <dgm:prSet presAssocID="{DD7C99D9-AA52-4048-B905-A90B4AD3AB57}" presName="connectorText" presStyleLbl="sibTrans2D1" presStyleIdx="1" presStyleCnt="2"/>
      <dgm:spPr/>
    </dgm:pt>
    <dgm:pt modelId="{2850B845-157A-A64A-964F-3A127E30E234}" type="pres">
      <dgm:prSet presAssocID="{F3EC8EE7-129B-0142-B87B-10197A054BDA}" presName="node" presStyleLbl="node1" presStyleIdx="2" presStyleCnt="3">
        <dgm:presLayoutVars>
          <dgm:bulletEnabled val="1"/>
        </dgm:presLayoutVars>
      </dgm:prSet>
      <dgm:spPr/>
    </dgm:pt>
  </dgm:ptLst>
  <dgm:cxnLst>
    <dgm:cxn modelId="{979FA104-A759-3D43-A264-472828DFEFE2}" srcId="{6940AA16-1366-A04F-A27A-9F163EEB48CC}" destId="{F3EC8EE7-129B-0142-B87B-10197A054BDA}" srcOrd="2" destOrd="0" parTransId="{145828CE-1E1C-8A41-A68C-5CB451EBC0C7}" sibTransId="{E255DA1C-B20C-7C45-AD76-9AF210D67C61}"/>
    <dgm:cxn modelId="{B163F508-B4A9-724F-B842-A627F2BB7E46}" type="presOf" srcId="{6AB00BAD-FBEE-B949-846B-473489B2AD9F}" destId="{C31DFFED-7544-8A4E-9BDE-AC7591B96F5D}" srcOrd="0" destOrd="0" presId="urn:microsoft.com/office/officeart/2005/8/layout/process1"/>
    <dgm:cxn modelId="{0FDD7E16-2E1A-F748-B533-70E385424348}" type="presOf" srcId="{DD7C99D9-AA52-4048-B905-A90B4AD3AB57}" destId="{699F9836-D4AC-5148-B799-3A5C0F3E4D9F}" srcOrd="0" destOrd="0" presId="urn:microsoft.com/office/officeart/2005/8/layout/process1"/>
    <dgm:cxn modelId="{47617E56-BDBE-714B-9156-8E8844EE0B38}" type="presOf" srcId="{6AB00BAD-FBEE-B949-846B-473489B2AD9F}" destId="{3CC03EE4-4472-A843-B7F0-FB5D1AF41626}" srcOrd="1" destOrd="0" presId="urn:microsoft.com/office/officeart/2005/8/layout/process1"/>
    <dgm:cxn modelId="{9CC7415F-6C23-6C42-A423-C01A8D8D3915}" type="presOf" srcId="{01EFDD0B-C3E4-644C-8CED-4BD037EBA6DD}" destId="{0255131B-8305-0D44-817D-B00FE155E7A3}" srcOrd="0" destOrd="0" presId="urn:microsoft.com/office/officeart/2005/8/layout/process1"/>
    <dgm:cxn modelId="{5C4F4874-4977-6F4C-AB35-D0AFD9D95753}" srcId="{6940AA16-1366-A04F-A27A-9F163EEB48CC}" destId="{B2B88022-455A-494B-A668-7CD5DC793520}" srcOrd="0" destOrd="0" parTransId="{B43D48FC-9BCF-7049-B32E-44BD183D6801}" sibTransId="{6AB00BAD-FBEE-B949-846B-473489B2AD9F}"/>
    <dgm:cxn modelId="{8B95D582-2001-DA4D-8D0C-5F06AD4A6E8B}" srcId="{6940AA16-1366-A04F-A27A-9F163EEB48CC}" destId="{01EFDD0B-C3E4-644C-8CED-4BD037EBA6DD}" srcOrd="1" destOrd="0" parTransId="{6852084C-8105-844F-89A3-40BE209820FC}" sibTransId="{DD7C99D9-AA52-4048-B905-A90B4AD3AB57}"/>
    <dgm:cxn modelId="{C5DE12AC-30D0-BD43-AE13-FEE7396FF7FF}" type="presOf" srcId="{F3EC8EE7-129B-0142-B87B-10197A054BDA}" destId="{2850B845-157A-A64A-964F-3A127E30E234}" srcOrd="0" destOrd="0" presId="urn:microsoft.com/office/officeart/2005/8/layout/process1"/>
    <dgm:cxn modelId="{373602B8-AC5E-6D45-8761-93AF8142CE6B}" type="presOf" srcId="{DD7C99D9-AA52-4048-B905-A90B4AD3AB57}" destId="{FDD03F70-C5DE-9B45-8CAF-814514D9A34C}" srcOrd="1" destOrd="0" presId="urn:microsoft.com/office/officeart/2005/8/layout/process1"/>
    <dgm:cxn modelId="{600159E8-D0E4-714F-8660-749828F5DD07}" type="presOf" srcId="{B2B88022-455A-494B-A668-7CD5DC793520}" destId="{A35E06AE-D62D-0A41-8E77-E0D72FECDFAB}" srcOrd="0" destOrd="0" presId="urn:microsoft.com/office/officeart/2005/8/layout/process1"/>
    <dgm:cxn modelId="{7F62D1F7-5940-5442-AFD9-AE3E03A1DF0B}" type="presOf" srcId="{6940AA16-1366-A04F-A27A-9F163EEB48CC}" destId="{B8D42754-A697-6D4C-A1D1-3FE3B63A4D67}" srcOrd="0" destOrd="0" presId="urn:microsoft.com/office/officeart/2005/8/layout/process1"/>
    <dgm:cxn modelId="{4D73F7E7-2176-8749-9BEF-AE234A9915E8}" type="presParOf" srcId="{B8D42754-A697-6D4C-A1D1-3FE3B63A4D67}" destId="{A35E06AE-D62D-0A41-8E77-E0D72FECDFAB}" srcOrd="0" destOrd="0" presId="urn:microsoft.com/office/officeart/2005/8/layout/process1"/>
    <dgm:cxn modelId="{C6BCA294-BCDB-E44C-B3AC-419593218DE8}" type="presParOf" srcId="{B8D42754-A697-6D4C-A1D1-3FE3B63A4D67}" destId="{C31DFFED-7544-8A4E-9BDE-AC7591B96F5D}" srcOrd="1" destOrd="0" presId="urn:microsoft.com/office/officeart/2005/8/layout/process1"/>
    <dgm:cxn modelId="{318630B1-E3F4-9045-B894-58863639CA2D}" type="presParOf" srcId="{C31DFFED-7544-8A4E-9BDE-AC7591B96F5D}" destId="{3CC03EE4-4472-A843-B7F0-FB5D1AF41626}" srcOrd="0" destOrd="0" presId="urn:microsoft.com/office/officeart/2005/8/layout/process1"/>
    <dgm:cxn modelId="{CFE90D67-7EDB-8F43-8B51-5CD22D5FDD1B}" type="presParOf" srcId="{B8D42754-A697-6D4C-A1D1-3FE3B63A4D67}" destId="{0255131B-8305-0D44-817D-B00FE155E7A3}" srcOrd="2" destOrd="0" presId="urn:microsoft.com/office/officeart/2005/8/layout/process1"/>
    <dgm:cxn modelId="{814CAC52-31E8-494C-8487-134A30BF59AA}" type="presParOf" srcId="{B8D42754-A697-6D4C-A1D1-3FE3B63A4D67}" destId="{699F9836-D4AC-5148-B799-3A5C0F3E4D9F}" srcOrd="3" destOrd="0" presId="urn:microsoft.com/office/officeart/2005/8/layout/process1"/>
    <dgm:cxn modelId="{FA728EF0-C897-B747-B7FD-2A3AE5CC3801}" type="presParOf" srcId="{699F9836-D4AC-5148-B799-3A5C0F3E4D9F}" destId="{FDD03F70-C5DE-9B45-8CAF-814514D9A34C}" srcOrd="0" destOrd="0" presId="urn:microsoft.com/office/officeart/2005/8/layout/process1"/>
    <dgm:cxn modelId="{E1FA75A5-A7C8-0946-810C-638862A757AE}" type="presParOf" srcId="{B8D42754-A697-6D4C-A1D1-3FE3B63A4D67}" destId="{2850B845-157A-A64A-964F-3A127E30E23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5E06AE-D62D-0A41-8E77-E0D72FECDFAB}">
      <dsp:nvSpPr>
        <dsp:cNvPr id="0" name=""/>
        <dsp:cNvSpPr/>
      </dsp:nvSpPr>
      <dsp:spPr>
        <a:xfrm>
          <a:off x="9242" y="1346949"/>
          <a:ext cx="2762398" cy="16574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>
              <a:latin typeface="CordiaUPC" panose="020B0304020202020204" pitchFamily="34" charset="-34"/>
              <a:cs typeface="CordiaUPC" panose="020B0304020202020204" pitchFamily="34" charset="-34"/>
            </a:rPr>
            <a:t>Phytoplankton</a:t>
          </a:r>
        </a:p>
      </dsp:txBody>
      <dsp:txXfrm>
        <a:off x="57787" y="1395494"/>
        <a:ext cx="2665308" cy="1560349"/>
      </dsp:txXfrm>
    </dsp:sp>
    <dsp:sp modelId="{C31DFFED-7544-8A4E-9BDE-AC7591B96F5D}">
      <dsp:nvSpPr>
        <dsp:cNvPr id="0" name=""/>
        <dsp:cNvSpPr/>
      </dsp:nvSpPr>
      <dsp:spPr>
        <a:xfrm>
          <a:off x="3047880" y="1833131"/>
          <a:ext cx="585628" cy="685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>
            <a:latin typeface="CordiaUPC" panose="020B0304020202020204" pitchFamily="34" charset="-34"/>
            <a:cs typeface="CordiaUPC" panose="020B0304020202020204" pitchFamily="34" charset="-34"/>
          </a:endParaRPr>
        </a:p>
      </dsp:txBody>
      <dsp:txXfrm>
        <a:off x="3047880" y="1970146"/>
        <a:ext cx="409940" cy="411044"/>
      </dsp:txXfrm>
    </dsp:sp>
    <dsp:sp modelId="{0255131B-8305-0D44-817D-B00FE155E7A3}">
      <dsp:nvSpPr>
        <dsp:cNvPr id="0" name=""/>
        <dsp:cNvSpPr/>
      </dsp:nvSpPr>
      <dsp:spPr>
        <a:xfrm>
          <a:off x="3876600" y="1346949"/>
          <a:ext cx="2762398" cy="16574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>
              <a:latin typeface="CordiaUPC" panose="020B0304020202020204" pitchFamily="34" charset="-34"/>
              <a:cs typeface="CordiaUPC" panose="020B0304020202020204" pitchFamily="34" charset="-34"/>
            </a:rPr>
            <a:t>Zooplankton</a:t>
          </a:r>
        </a:p>
      </dsp:txBody>
      <dsp:txXfrm>
        <a:off x="3925145" y="1395494"/>
        <a:ext cx="2665308" cy="1560349"/>
      </dsp:txXfrm>
    </dsp:sp>
    <dsp:sp modelId="{699F9836-D4AC-5148-B799-3A5C0F3E4D9F}">
      <dsp:nvSpPr>
        <dsp:cNvPr id="0" name=""/>
        <dsp:cNvSpPr/>
      </dsp:nvSpPr>
      <dsp:spPr>
        <a:xfrm>
          <a:off x="6915239" y="1833131"/>
          <a:ext cx="585628" cy="685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>
            <a:latin typeface="CordiaUPC" panose="020B0304020202020204" pitchFamily="34" charset="-34"/>
            <a:cs typeface="CordiaUPC" panose="020B0304020202020204" pitchFamily="34" charset="-34"/>
          </a:endParaRPr>
        </a:p>
      </dsp:txBody>
      <dsp:txXfrm>
        <a:off x="6915239" y="1970146"/>
        <a:ext cx="409940" cy="411044"/>
      </dsp:txXfrm>
    </dsp:sp>
    <dsp:sp modelId="{2850B845-157A-A64A-964F-3A127E30E234}">
      <dsp:nvSpPr>
        <dsp:cNvPr id="0" name=""/>
        <dsp:cNvSpPr/>
      </dsp:nvSpPr>
      <dsp:spPr>
        <a:xfrm>
          <a:off x="7743958" y="1346949"/>
          <a:ext cx="2762398" cy="16574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>
              <a:latin typeface="CordiaUPC" panose="020B0304020202020204" pitchFamily="34" charset="-34"/>
              <a:cs typeface="CordiaUPC" panose="020B0304020202020204" pitchFamily="34" charset="-34"/>
            </a:rPr>
            <a:t>Fish</a:t>
          </a:r>
        </a:p>
      </dsp:txBody>
      <dsp:txXfrm>
        <a:off x="7792503" y="1395494"/>
        <a:ext cx="2665308" cy="156034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1D694C-5A47-344A-B07B-9A98A64575F7}">
      <dsp:nvSpPr>
        <dsp:cNvPr id="0" name=""/>
        <dsp:cNvSpPr/>
      </dsp:nvSpPr>
      <dsp:spPr>
        <a:xfrm>
          <a:off x="0" y="385535"/>
          <a:ext cx="7184573" cy="2873829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88DD05-0120-FE4C-9D06-4A9A657D01AF}">
      <dsp:nvSpPr>
        <dsp:cNvPr id="0" name=""/>
        <dsp:cNvSpPr/>
      </dsp:nvSpPr>
      <dsp:spPr>
        <a:xfrm>
          <a:off x="862148" y="888455"/>
          <a:ext cx="2370909" cy="140817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8900" rIns="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Constitutive: their own permanent plastids</a:t>
          </a:r>
        </a:p>
      </dsp:txBody>
      <dsp:txXfrm>
        <a:off x="862148" y="888455"/>
        <a:ext cx="2370909" cy="1408176"/>
      </dsp:txXfrm>
    </dsp:sp>
    <dsp:sp modelId="{41BD9C15-7C1F-3D45-82B5-783F3584661C}">
      <dsp:nvSpPr>
        <dsp:cNvPr id="0" name=""/>
        <dsp:cNvSpPr/>
      </dsp:nvSpPr>
      <dsp:spPr>
        <a:xfrm>
          <a:off x="3592286" y="1348268"/>
          <a:ext cx="2801983" cy="140817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8900" rIns="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Non-constitutive: steal plastids from consuming others</a:t>
          </a:r>
        </a:p>
      </dsp:txBody>
      <dsp:txXfrm>
        <a:off x="3592286" y="1348268"/>
        <a:ext cx="2801983" cy="140817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1D694C-5A47-344A-B07B-9A98A64575F7}">
      <dsp:nvSpPr>
        <dsp:cNvPr id="0" name=""/>
        <dsp:cNvSpPr/>
      </dsp:nvSpPr>
      <dsp:spPr>
        <a:xfrm>
          <a:off x="0" y="385535"/>
          <a:ext cx="7184573" cy="2873829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88DD05-0120-FE4C-9D06-4A9A657D01AF}">
      <dsp:nvSpPr>
        <dsp:cNvPr id="0" name=""/>
        <dsp:cNvSpPr/>
      </dsp:nvSpPr>
      <dsp:spPr>
        <a:xfrm>
          <a:off x="862148" y="888455"/>
          <a:ext cx="2370909" cy="140817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8900" rIns="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Constitutive: their own permanent plastids</a:t>
          </a:r>
        </a:p>
      </dsp:txBody>
      <dsp:txXfrm>
        <a:off x="862148" y="888455"/>
        <a:ext cx="2370909" cy="1408176"/>
      </dsp:txXfrm>
    </dsp:sp>
    <dsp:sp modelId="{41BD9C15-7C1F-3D45-82B5-783F3584661C}">
      <dsp:nvSpPr>
        <dsp:cNvPr id="0" name=""/>
        <dsp:cNvSpPr/>
      </dsp:nvSpPr>
      <dsp:spPr>
        <a:xfrm>
          <a:off x="3592286" y="1348268"/>
          <a:ext cx="2801983" cy="140817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8900" rIns="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Non-constitutive: steal plastids from consuming others</a:t>
          </a:r>
        </a:p>
      </dsp:txBody>
      <dsp:txXfrm>
        <a:off x="3592286" y="1348268"/>
        <a:ext cx="2801983" cy="140817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1D694C-5A47-344A-B07B-9A98A64575F7}">
      <dsp:nvSpPr>
        <dsp:cNvPr id="0" name=""/>
        <dsp:cNvSpPr/>
      </dsp:nvSpPr>
      <dsp:spPr>
        <a:xfrm>
          <a:off x="0" y="385535"/>
          <a:ext cx="7184573" cy="2873829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88DD05-0120-FE4C-9D06-4A9A657D01AF}">
      <dsp:nvSpPr>
        <dsp:cNvPr id="0" name=""/>
        <dsp:cNvSpPr/>
      </dsp:nvSpPr>
      <dsp:spPr>
        <a:xfrm>
          <a:off x="862148" y="888455"/>
          <a:ext cx="2370909" cy="140817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8900" rIns="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Constitutive: their own permanent plastids</a:t>
          </a:r>
        </a:p>
      </dsp:txBody>
      <dsp:txXfrm>
        <a:off x="862148" y="888455"/>
        <a:ext cx="2370909" cy="1408176"/>
      </dsp:txXfrm>
    </dsp:sp>
    <dsp:sp modelId="{41BD9C15-7C1F-3D45-82B5-783F3584661C}">
      <dsp:nvSpPr>
        <dsp:cNvPr id="0" name=""/>
        <dsp:cNvSpPr/>
      </dsp:nvSpPr>
      <dsp:spPr>
        <a:xfrm>
          <a:off x="3592286" y="1348268"/>
          <a:ext cx="2801983" cy="140817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8900" rIns="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Non-constitutive: steal plastids from consuming others</a:t>
          </a:r>
        </a:p>
      </dsp:txBody>
      <dsp:txXfrm>
        <a:off x="3592286" y="1348268"/>
        <a:ext cx="2801983" cy="140817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1D694C-5A47-344A-B07B-9A98A64575F7}">
      <dsp:nvSpPr>
        <dsp:cNvPr id="0" name=""/>
        <dsp:cNvSpPr/>
      </dsp:nvSpPr>
      <dsp:spPr>
        <a:xfrm>
          <a:off x="0" y="385535"/>
          <a:ext cx="7184573" cy="2873829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88DD05-0120-FE4C-9D06-4A9A657D01AF}">
      <dsp:nvSpPr>
        <dsp:cNvPr id="0" name=""/>
        <dsp:cNvSpPr/>
      </dsp:nvSpPr>
      <dsp:spPr>
        <a:xfrm>
          <a:off x="862148" y="888455"/>
          <a:ext cx="2370909" cy="140817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8900" rIns="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Constitutive: their own permanent plastids</a:t>
          </a:r>
        </a:p>
      </dsp:txBody>
      <dsp:txXfrm>
        <a:off x="862148" y="888455"/>
        <a:ext cx="2370909" cy="1408176"/>
      </dsp:txXfrm>
    </dsp:sp>
    <dsp:sp modelId="{41BD9C15-7C1F-3D45-82B5-783F3584661C}">
      <dsp:nvSpPr>
        <dsp:cNvPr id="0" name=""/>
        <dsp:cNvSpPr/>
      </dsp:nvSpPr>
      <dsp:spPr>
        <a:xfrm>
          <a:off x="3592286" y="1348268"/>
          <a:ext cx="2801983" cy="140817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8900" rIns="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Non-constitutive: steal plastids from consuming others</a:t>
          </a:r>
        </a:p>
      </dsp:txBody>
      <dsp:txXfrm>
        <a:off x="3592286" y="1348268"/>
        <a:ext cx="2801983" cy="14081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5E06AE-D62D-0A41-8E77-E0D72FECDFAB}">
      <dsp:nvSpPr>
        <dsp:cNvPr id="0" name=""/>
        <dsp:cNvSpPr/>
      </dsp:nvSpPr>
      <dsp:spPr>
        <a:xfrm>
          <a:off x="8372" y="394037"/>
          <a:ext cx="2502590" cy="15015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CordiaUPC" panose="020B0304020202020204" pitchFamily="34" charset="-34"/>
              <a:cs typeface="CordiaUPC" panose="020B0304020202020204" pitchFamily="34" charset="-34"/>
            </a:rPr>
            <a:t>Phytoplankton</a:t>
          </a:r>
        </a:p>
      </dsp:txBody>
      <dsp:txXfrm>
        <a:off x="52351" y="438016"/>
        <a:ext cx="2414632" cy="1413596"/>
      </dsp:txXfrm>
    </dsp:sp>
    <dsp:sp modelId="{C31DFFED-7544-8A4E-9BDE-AC7591B96F5D}">
      <dsp:nvSpPr>
        <dsp:cNvPr id="0" name=""/>
        <dsp:cNvSpPr/>
      </dsp:nvSpPr>
      <dsp:spPr>
        <a:xfrm>
          <a:off x="2761221" y="834493"/>
          <a:ext cx="530549" cy="6206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>
            <a:latin typeface="CordiaUPC" panose="020B0304020202020204" pitchFamily="34" charset="-34"/>
            <a:cs typeface="CordiaUPC" panose="020B0304020202020204" pitchFamily="34" charset="-34"/>
          </a:endParaRPr>
        </a:p>
      </dsp:txBody>
      <dsp:txXfrm>
        <a:off x="2761221" y="958621"/>
        <a:ext cx="371384" cy="372386"/>
      </dsp:txXfrm>
    </dsp:sp>
    <dsp:sp modelId="{0255131B-8305-0D44-817D-B00FE155E7A3}">
      <dsp:nvSpPr>
        <dsp:cNvPr id="0" name=""/>
        <dsp:cNvSpPr/>
      </dsp:nvSpPr>
      <dsp:spPr>
        <a:xfrm>
          <a:off x="3511998" y="394037"/>
          <a:ext cx="2502590" cy="15015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CordiaUPC" panose="020B0304020202020204" pitchFamily="34" charset="-34"/>
              <a:cs typeface="CordiaUPC" panose="020B0304020202020204" pitchFamily="34" charset="-34"/>
            </a:rPr>
            <a:t>Zooplankton</a:t>
          </a:r>
        </a:p>
      </dsp:txBody>
      <dsp:txXfrm>
        <a:off x="3555977" y="438016"/>
        <a:ext cx="2414632" cy="1413596"/>
      </dsp:txXfrm>
    </dsp:sp>
    <dsp:sp modelId="{699F9836-D4AC-5148-B799-3A5C0F3E4D9F}">
      <dsp:nvSpPr>
        <dsp:cNvPr id="0" name=""/>
        <dsp:cNvSpPr/>
      </dsp:nvSpPr>
      <dsp:spPr>
        <a:xfrm>
          <a:off x="6264848" y="834493"/>
          <a:ext cx="530549" cy="6206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>
            <a:latin typeface="CordiaUPC" panose="020B0304020202020204" pitchFamily="34" charset="-34"/>
            <a:cs typeface="CordiaUPC" panose="020B0304020202020204" pitchFamily="34" charset="-34"/>
          </a:endParaRPr>
        </a:p>
      </dsp:txBody>
      <dsp:txXfrm>
        <a:off x="6264848" y="958621"/>
        <a:ext cx="371384" cy="372386"/>
      </dsp:txXfrm>
    </dsp:sp>
    <dsp:sp modelId="{2850B845-157A-A64A-964F-3A127E30E234}">
      <dsp:nvSpPr>
        <dsp:cNvPr id="0" name=""/>
        <dsp:cNvSpPr/>
      </dsp:nvSpPr>
      <dsp:spPr>
        <a:xfrm>
          <a:off x="7015625" y="394037"/>
          <a:ext cx="2502590" cy="15015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CordiaUPC" panose="020B0304020202020204" pitchFamily="34" charset="-34"/>
              <a:cs typeface="CordiaUPC" panose="020B0304020202020204" pitchFamily="34" charset="-34"/>
            </a:rPr>
            <a:t>Fish</a:t>
          </a:r>
        </a:p>
      </dsp:txBody>
      <dsp:txXfrm>
        <a:off x="7059604" y="438016"/>
        <a:ext cx="2414632" cy="14135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5E06AE-D62D-0A41-8E77-E0D72FECDFAB}">
      <dsp:nvSpPr>
        <dsp:cNvPr id="0" name=""/>
        <dsp:cNvSpPr/>
      </dsp:nvSpPr>
      <dsp:spPr>
        <a:xfrm>
          <a:off x="8372" y="394037"/>
          <a:ext cx="2502590" cy="15015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CordiaUPC" panose="020B0304020202020204" pitchFamily="34" charset="-34"/>
              <a:cs typeface="CordiaUPC" panose="020B0304020202020204" pitchFamily="34" charset="-34"/>
            </a:rPr>
            <a:t>Phytoplankton</a:t>
          </a:r>
        </a:p>
      </dsp:txBody>
      <dsp:txXfrm>
        <a:off x="52351" y="438016"/>
        <a:ext cx="2414632" cy="1413596"/>
      </dsp:txXfrm>
    </dsp:sp>
    <dsp:sp modelId="{C31DFFED-7544-8A4E-9BDE-AC7591B96F5D}">
      <dsp:nvSpPr>
        <dsp:cNvPr id="0" name=""/>
        <dsp:cNvSpPr/>
      </dsp:nvSpPr>
      <dsp:spPr>
        <a:xfrm>
          <a:off x="2761221" y="834493"/>
          <a:ext cx="530549" cy="6206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>
            <a:latin typeface="CordiaUPC" panose="020B0304020202020204" pitchFamily="34" charset="-34"/>
            <a:cs typeface="CordiaUPC" panose="020B0304020202020204" pitchFamily="34" charset="-34"/>
          </a:endParaRPr>
        </a:p>
      </dsp:txBody>
      <dsp:txXfrm>
        <a:off x="2761221" y="958621"/>
        <a:ext cx="371384" cy="372386"/>
      </dsp:txXfrm>
    </dsp:sp>
    <dsp:sp modelId="{0255131B-8305-0D44-817D-B00FE155E7A3}">
      <dsp:nvSpPr>
        <dsp:cNvPr id="0" name=""/>
        <dsp:cNvSpPr/>
      </dsp:nvSpPr>
      <dsp:spPr>
        <a:xfrm>
          <a:off x="3511998" y="394037"/>
          <a:ext cx="2502590" cy="15015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CordiaUPC" panose="020B0304020202020204" pitchFamily="34" charset="-34"/>
              <a:cs typeface="CordiaUPC" panose="020B0304020202020204" pitchFamily="34" charset="-34"/>
            </a:rPr>
            <a:t>Zooplankton</a:t>
          </a:r>
        </a:p>
      </dsp:txBody>
      <dsp:txXfrm>
        <a:off x="3555977" y="438016"/>
        <a:ext cx="2414632" cy="1413596"/>
      </dsp:txXfrm>
    </dsp:sp>
    <dsp:sp modelId="{699F9836-D4AC-5148-B799-3A5C0F3E4D9F}">
      <dsp:nvSpPr>
        <dsp:cNvPr id="0" name=""/>
        <dsp:cNvSpPr/>
      </dsp:nvSpPr>
      <dsp:spPr>
        <a:xfrm>
          <a:off x="6264848" y="834493"/>
          <a:ext cx="530549" cy="6206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>
            <a:latin typeface="CordiaUPC" panose="020B0304020202020204" pitchFamily="34" charset="-34"/>
            <a:cs typeface="CordiaUPC" panose="020B0304020202020204" pitchFamily="34" charset="-34"/>
          </a:endParaRPr>
        </a:p>
      </dsp:txBody>
      <dsp:txXfrm>
        <a:off x="6264848" y="958621"/>
        <a:ext cx="371384" cy="372386"/>
      </dsp:txXfrm>
    </dsp:sp>
    <dsp:sp modelId="{2850B845-157A-A64A-964F-3A127E30E234}">
      <dsp:nvSpPr>
        <dsp:cNvPr id="0" name=""/>
        <dsp:cNvSpPr/>
      </dsp:nvSpPr>
      <dsp:spPr>
        <a:xfrm>
          <a:off x="7015625" y="394037"/>
          <a:ext cx="2502590" cy="15015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CordiaUPC" panose="020B0304020202020204" pitchFamily="34" charset="-34"/>
              <a:cs typeface="CordiaUPC" panose="020B0304020202020204" pitchFamily="34" charset="-34"/>
            </a:rPr>
            <a:t>Fish</a:t>
          </a:r>
        </a:p>
      </dsp:txBody>
      <dsp:txXfrm>
        <a:off x="7059604" y="438016"/>
        <a:ext cx="2414632" cy="14135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5E06AE-D62D-0A41-8E77-E0D72FECDFAB}">
      <dsp:nvSpPr>
        <dsp:cNvPr id="0" name=""/>
        <dsp:cNvSpPr/>
      </dsp:nvSpPr>
      <dsp:spPr>
        <a:xfrm>
          <a:off x="8372" y="394037"/>
          <a:ext cx="2502590" cy="15015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CordiaUPC" panose="020B0304020202020204" pitchFamily="34" charset="-34"/>
              <a:cs typeface="CordiaUPC" panose="020B0304020202020204" pitchFamily="34" charset="-34"/>
            </a:rPr>
            <a:t>Phytoplankton</a:t>
          </a:r>
        </a:p>
      </dsp:txBody>
      <dsp:txXfrm>
        <a:off x="52351" y="438016"/>
        <a:ext cx="2414632" cy="1413596"/>
      </dsp:txXfrm>
    </dsp:sp>
    <dsp:sp modelId="{C31DFFED-7544-8A4E-9BDE-AC7591B96F5D}">
      <dsp:nvSpPr>
        <dsp:cNvPr id="0" name=""/>
        <dsp:cNvSpPr/>
      </dsp:nvSpPr>
      <dsp:spPr>
        <a:xfrm>
          <a:off x="2761221" y="834493"/>
          <a:ext cx="530549" cy="6206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>
            <a:latin typeface="CordiaUPC" panose="020B0304020202020204" pitchFamily="34" charset="-34"/>
            <a:cs typeface="CordiaUPC" panose="020B0304020202020204" pitchFamily="34" charset="-34"/>
          </a:endParaRPr>
        </a:p>
      </dsp:txBody>
      <dsp:txXfrm>
        <a:off x="2761221" y="958621"/>
        <a:ext cx="371384" cy="372386"/>
      </dsp:txXfrm>
    </dsp:sp>
    <dsp:sp modelId="{0255131B-8305-0D44-817D-B00FE155E7A3}">
      <dsp:nvSpPr>
        <dsp:cNvPr id="0" name=""/>
        <dsp:cNvSpPr/>
      </dsp:nvSpPr>
      <dsp:spPr>
        <a:xfrm>
          <a:off x="3511998" y="394037"/>
          <a:ext cx="2502590" cy="15015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CordiaUPC" panose="020B0304020202020204" pitchFamily="34" charset="-34"/>
              <a:cs typeface="CordiaUPC" panose="020B0304020202020204" pitchFamily="34" charset="-34"/>
            </a:rPr>
            <a:t>Zooplankton</a:t>
          </a:r>
        </a:p>
      </dsp:txBody>
      <dsp:txXfrm>
        <a:off x="3555977" y="438016"/>
        <a:ext cx="2414632" cy="1413596"/>
      </dsp:txXfrm>
    </dsp:sp>
    <dsp:sp modelId="{699F9836-D4AC-5148-B799-3A5C0F3E4D9F}">
      <dsp:nvSpPr>
        <dsp:cNvPr id="0" name=""/>
        <dsp:cNvSpPr/>
      </dsp:nvSpPr>
      <dsp:spPr>
        <a:xfrm>
          <a:off x="6264848" y="834493"/>
          <a:ext cx="530549" cy="6206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>
            <a:latin typeface="CordiaUPC" panose="020B0304020202020204" pitchFamily="34" charset="-34"/>
            <a:cs typeface="CordiaUPC" panose="020B0304020202020204" pitchFamily="34" charset="-34"/>
          </a:endParaRPr>
        </a:p>
      </dsp:txBody>
      <dsp:txXfrm>
        <a:off x="6264848" y="958621"/>
        <a:ext cx="371384" cy="372386"/>
      </dsp:txXfrm>
    </dsp:sp>
    <dsp:sp modelId="{2850B845-157A-A64A-964F-3A127E30E234}">
      <dsp:nvSpPr>
        <dsp:cNvPr id="0" name=""/>
        <dsp:cNvSpPr/>
      </dsp:nvSpPr>
      <dsp:spPr>
        <a:xfrm>
          <a:off x="7015625" y="394037"/>
          <a:ext cx="2502590" cy="15015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CordiaUPC" panose="020B0304020202020204" pitchFamily="34" charset="-34"/>
              <a:cs typeface="CordiaUPC" panose="020B0304020202020204" pitchFamily="34" charset="-34"/>
            </a:rPr>
            <a:t>Fish</a:t>
          </a:r>
        </a:p>
      </dsp:txBody>
      <dsp:txXfrm>
        <a:off x="7059604" y="438016"/>
        <a:ext cx="2414632" cy="141359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5E06AE-D62D-0A41-8E77-E0D72FECDFAB}">
      <dsp:nvSpPr>
        <dsp:cNvPr id="0" name=""/>
        <dsp:cNvSpPr/>
      </dsp:nvSpPr>
      <dsp:spPr>
        <a:xfrm>
          <a:off x="8372" y="394037"/>
          <a:ext cx="2502590" cy="15015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CordiaUPC" panose="020B0304020202020204" pitchFamily="34" charset="-34"/>
              <a:cs typeface="CordiaUPC" panose="020B0304020202020204" pitchFamily="34" charset="-34"/>
            </a:rPr>
            <a:t>Phytoplankton</a:t>
          </a:r>
        </a:p>
      </dsp:txBody>
      <dsp:txXfrm>
        <a:off x="52351" y="438016"/>
        <a:ext cx="2414632" cy="1413596"/>
      </dsp:txXfrm>
    </dsp:sp>
    <dsp:sp modelId="{C31DFFED-7544-8A4E-9BDE-AC7591B96F5D}">
      <dsp:nvSpPr>
        <dsp:cNvPr id="0" name=""/>
        <dsp:cNvSpPr/>
      </dsp:nvSpPr>
      <dsp:spPr>
        <a:xfrm>
          <a:off x="2761221" y="834493"/>
          <a:ext cx="530549" cy="6206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>
            <a:latin typeface="CordiaUPC" panose="020B0304020202020204" pitchFamily="34" charset="-34"/>
            <a:cs typeface="CordiaUPC" panose="020B0304020202020204" pitchFamily="34" charset="-34"/>
          </a:endParaRPr>
        </a:p>
      </dsp:txBody>
      <dsp:txXfrm>
        <a:off x="2761221" y="958621"/>
        <a:ext cx="371384" cy="372386"/>
      </dsp:txXfrm>
    </dsp:sp>
    <dsp:sp modelId="{0255131B-8305-0D44-817D-B00FE155E7A3}">
      <dsp:nvSpPr>
        <dsp:cNvPr id="0" name=""/>
        <dsp:cNvSpPr/>
      </dsp:nvSpPr>
      <dsp:spPr>
        <a:xfrm>
          <a:off x="3511998" y="394037"/>
          <a:ext cx="2502590" cy="15015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CordiaUPC" panose="020B0304020202020204" pitchFamily="34" charset="-34"/>
              <a:cs typeface="CordiaUPC" panose="020B0304020202020204" pitchFamily="34" charset="-34"/>
            </a:rPr>
            <a:t>Zooplankton</a:t>
          </a:r>
        </a:p>
      </dsp:txBody>
      <dsp:txXfrm>
        <a:off x="3555977" y="438016"/>
        <a:ext cx="2414632" cy="1413596"/>
      </dsp:txXfrm>
    </dsp:sp>
    <dsp:sp modelId="{699F9836-D4AC-5148-B799-3A5C0F3E4D9F}">
      <dsp:nvSpPr>
        <dsp:cNvPr id="0" name=""/>
        <dsp:cNvSpPr/>
      </dsp:nvSpPr>
      <dsp:spPr>
        <a:xfrm>
          <a:off x="6264848" y="834493"/>
          <a:ext cx="530549" cy="6206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>
            <a:latin typeface="CordiaUPC" panose="020B0304020202020204" pitchFamily="34" charset="-34"/>
            <a:cs typeface="CordiaUPC" panose="020B0304020202020204" pitchFamily="34" charset="-34"/>
          </a:endParaRPr>
        </a:p>
      </dsp:txBody>
      <dsp:txXfrm>
        <a:off x="6264848" y="958621"/>
        <a:ext cx="371384" cy="372386"/>
      </dsp:txXfrm>
    </dsp:sp>
    <dsp:sp modelId="{2850B845-157A-A64A-964F-3A127E30E234}">
      <dsp:nvSpPr>
        <dsp:cNvPr id="0" name=""/>
        <dsp:cNvSpPr/>
      </dsp:nvSpPr>
      <dsp:spPr>
        <a:xfrm>
          <a:off x="7015625" y="394037"/>
          <a:ext cx="2502590" cy="15015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CordiaUPC" panose="020B0304020202020204" pitchFamily="34" charset="-34"/>
              <a:cs typeface="CordiaUPC" panose="020B0304020202020204" pitchFamily="34" charset="-34"/>
            </a:rPr>
            <a:t>Fish</a:t>
          </a:r>
        </a:p>
      </dsp:txBody>
      <dsp:txXfrm>
        <a:off x="7059604" y="438016"/>
        <a:ext cx="2414632" cy="14135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5E06AE-D62D-0A41-8E77-E0D72FECDFAB}">
      <dsp:nvSpPr>
        <dsp:cNvPr id="0" name=""/>
        <dsp:cNvSpPr/>
      </dsp:nvSpPr>
      <dsp:spPr>
        <a:xfrm>
          <a:off x="8372" y="394037"/>
          <a:ext cx="2502590" cy="15015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CordiaUPC" panose="020B0304020202020204" pitchFamily="34" charset="-34"/>
              <a:cs typeface="CordiaUPC" panose="020B0304020202020204" pitchFamily="34" charset="-34"/>
            </a:rPr>
            <a:t>Phytoplankton</a:t>
          </a:r>
        </a:p>
      </dsp:txBody>
      <dsp:txXfrm>
        <a:off x="52351" y="438016"/>
        <a:ext cx="2414632" cy="1413596"/>
      </dsp:txXfrm>
    </dsp:sp>
    <dsp:sp modelId="{C31DFFED-7544-8A4E-9BDE-AC7591B96F5D}">
      <dsp:nvSpPr>
        <dsp:cNvPr id="0" name=""/>
        <dsp:cNvSpPr/>
      </dsp:nvSpPr>
      <dsp:spPr>
        <a:xfrm>
          <a:off x="2761221" y="834493"/>
          <a:ext cx="530549" cy="6206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>
            <a:latin typeface="CordiaUPC" panose="020B0304020202020204" pitchFamily="34" charset="-34"/>
            <a:cs typeface="CordiaUPC" panose="020B0304020202020204" pitchFamily="34" charset="-34"/>
          </a:endParaRPr>
        </a:p>
      </dsp:txBody>
      <dsp:txXfrm>
        <a:off x="2761221" y="958621"/>
        <a:ext cx="371384" cy="372386"/>
      </dsp:txXfrm>
    </dsp:sp>
    <dsp:sp modelId="{0255131B-8305-0D44-817D-B00FE155E7A3}">
      <dsp:nvSpPr>
        <dsp:cNvPr id="0" name=""/>
        <dsp:cNvSpPr/>
      </dsp:nvSpPr>
      <dsp:spPr>
        <a:xfrm>
          <a:off x="3511998" y="394037"/>
          <a:ext cx="2502590" cy="15015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CordiaUPC" panose="020B0304020202020204" pitchFamily="34" charset="-34"/>
              <a:cs typeface="CordiaUPC" panose="020B0304020202020204" pitchFamily="34" charset="-34"/>
            </a:rPr>
            <a:t>Zooplankton</a:t>
          </a:r>
        </a:p>
      </dsp:txBody>
      <dsp:txXfrm>
        <a:off x="3555977" y="438016"/>
        <a:ext cx="2414632" cy="1413596"/>
      </dsp:txXfrm>
    </dsp:sp>
    <dsp:sp modelId="{699F9836-D4AC-5148-B799-3A5C0F3E4D9F}">
      <dsp:nvSpPr>
        <dsp:cNvPr id="0" name=""/>
        <dsp:cNvSpPr/>
      </dsp:nvSpPr>
      <dsp:spPr>
        <a:xfrm>
          <a:off x="6264848" y="834493"/>
          <a:ext cx="530549" cy="6206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>
            <a:latin typeface="CordiaUPC" panose="020B0304020202020204" pitchFamily="34" charset="-34"/>
            <a:cs typeface="CordiaUPC" panose="020B0304020202020204" pitchFamily="34" charset="-34"/>
          </a:endParaRPr>
        </a:p>
      </dsp:txBody>
      <dsp:txXfrm>
        <a:off x="6264848" y="958621"/>
        <a:ext cx="371384" cy="372386"/>
      </dsp:txXfrm>
    </dsp:sp>
    <dsp:sp modelId="{2850B845-157A-A64A-964F-3A127E30E234}">
      <dsp:nvSpPr>
        <dsp:cNvPr id="0" name=""/>
        <dsp:cNvSpPr/>
      </dsp:nvSpPr>
      <dsp:spPr>
        <a:xfrm>
          <a:off x="7015625" y="394037"/>
          <a:ext cx="2502590" cy="15015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CordiaUPC" panose="020B0304020202020204" pitchFamily="34" charset="-34"/>
              <a:cs typeface="CordiaUPC" panose="020B0304020202020204" pitchFamily="34" charset="-34"/>
            </a:rPr>
            <a:t>Fish</a:t>
          </a:r>
        </a:p>
      </dsp:txBody>
      <dsp:txXfrm>
        <a:off x="7059604" y="438016"/>
        <a:ext cx="2414632" cy="141359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5E06AE-D62D-0A41-8E77-E0D72FECDFAB}">
      <dsp:nvSpPr>
        <dsp:cNvPr id="0" name=""/>
        <dsp:cNvSpPr/>
      </dsp:nvSpPr>
      <dsp:spPr>
        <a:xfrm>
          <a:off x="8372" y="394037"/>
          <a:ext cx="2502590" cy="15015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CordiaUPC" panose="020B0304020202020204" pitchFamily="34" charset="-34"/>
              <a:cs typeface="CordiaUPC" panose="020B0304020202020204" pitchFamily="34" charset="-34"/>
            </a:rPr>
            <a:t>Phytoplankton</a:t>
          </a:r>
        </a:p>
      </dsp:txBody>
      <dsp:txXfrm>
        <a:off x="52351" y="438016"/>
        <a:ext cx="2414632" cy="1413596"/>
      </dsp:txXfrm>
    </dsp:sp>
    <dsp:sp modelId="{C31DFFED-7544-8A4E-9BDE-AC7591B96F5D}">
      <dsp:nvSpPr>
        <dsp:cNvPr id="0" name=""/>
        <dsp:cNvSpPr/>
      </dsp:nvSpPr>
      <dsp:spPr>
        <a:xfrm>
          <a:off x="2761221" y="834493"/>
          <a:ext cx="530549" cy="6206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>
            <a:latin typeface="CordiaUPC" panose="020B0304020202020204" pitchFamily="34" charset="-34"/>
            <a:cs typeface="CordiaUPC" panose="020B0304020202020204" pitchFamily="34" charset="-34"/>
          </a:endParaRPr>
        </a:p>
      </dsp:txBody>
      <dsp:txXfrm>
        <a:off x="2761221" y="958621"/>
        <a:ext cx="371384" cy="372386"/>
      </dsp:txXfrm>
    </dsp:sp>
    <dsp:sp modelId="{0255131B-8305-0D44-817D-B00FE155E7A3}">
      <dsp:nvSpPr>
        <dsp:cNvPr id="0" name=""/>
        <dsp:cNvSpPr/>
      </dsp:nvSpPr>
      <dsp:spPr>
        <a:xfrm>
          <a:off x="3511998" y="394037"/>
          <a:ext cx="2502590" cy="15015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CordiaUPC" panose="020B0304020202020204" pitchFamily="34" charset="-34"/>
              <a:cs typeface="CordiaUPC" panose="020B0304020202020204" pitchFamily="34" charset="-34"/>
            </a:rPr>
            <a:t>Zooplankton</a:t>
          </a:r>
        </a:p>
      </dsp:txBody>
      <dsp:txXfrm>
        <a:off x="3555977" y="438016"/>
        <a:ext cx="2414632" cy="1413596"/>
      </dsp:txXfrm>
    </dsp:sp>
    <dsp:sp modelId="{699F9836-D4AC-5148-B799-3A5C0F3E4D9F}">
      <dsp:nvSpPr>
        <dsp:cNvPr id="0" name=""/>
        <dsp:cNvSpPr/>
      </dsp:nvSpPr>
      <dsp:spPr>
        <a:xfrm>
          <a:off x="6264848" y="834493"/>
          <a:ext cx="530549" cy="6206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>
            <a:latin typeface="CordiaUPC" panose="020B0304020202020204" pitchFamily="34" charset="-34"/>
            <a:cs typeface="CordiaUPC" panose="020B0304020202020204" pitchFamily="34" charset="-34"/>
          </a:endParaRPr>
        </a:p>
      </dsp:txBody>
      <dsp:txXfrm>
        <a:off x="6264848" y="958621"/>
        <a:ext cx="371384" cy="372386"/>
      </dsp:txXfrm>
    </dsp:sp>
    <dsp:sp modelId="{2850B845-157A-A64A-964F-3A127E30E234}">
      <dsp:nvSpPr>
        <dsp:cNvPr id="0" name=""/>
        <dsp:cNvSpPr/>
      </dsp:nvSpPr>
      <dsp:spPr>
        <a:xfrm>
          <a:off x="7015625" y="394037"/>
          <a:ext cx="2502590" cy="15015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CordiaUPC" panose="020B0304020202020204" pitchFamily="34" charset="-34"/>
              <a:cs typeface="CordiaUPC" panose="020B0304020202020204" pitchFamily="34" charset="-34"/>
            </a:rPr>
            <a:t>Fish</a:t>
          </a:r>
        </a:p>
      </dsp:txBody>
      <dsp:txXfrm>
        <a:off x="7059604" y="438016"/>
        <a:ext cx="2414632" cy="141359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5E06AE-D62D-0A41-8E77-E0D72FECDFAB}">
      <dsp:nvSpPr>
        <dsp:cNvPr id="0" name=""/>
        <dsp:cNvSpPr/>
      </dsp:nvSpPr>
      <dsp:spPr>
        <a:xfrm>
          <a:off x="8372" y="394037"/>
          <a:ext cx="2502590" cy="15015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CordiaUPC" panose="020B0304020202020204" pitchFamily="34" charset="-34"/>
              <a:cs typeface="CordiaUPC" panose="020B0304020202020204" pitchFamily="34" charset="-34"/>
            </a:rPr>
            <a:t>Phytoplankton</a:t>
          </a:r>
        </a:p>
      </dsp:txBody>
      <dsp:txXfrm>
        <a:off x="52351" y="438016"/>
        <a:ext cx="2414632" cy="1413596"/>
      </dsp:txXfrm>
    </dsp:sp>
    <dsp:sp modelId="{C31DFFED-7544-8A4E-9BDE-AC7591B96F5D}">
      <dsp:nvSpPr>
        <dsp:cNvPr id="0" name=""/>
        <dsp:cNvSpPr/>
      </dsp:nvSpPr>
      <dsp:spPr>
        <a:xfrm>
          <a:off x="2761221" y="834493"/>
          <a:ext cx="530549" cy="6206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>
            <a:latin typeface="CordiaUPC" panose="020B0304020202020204" pitchFamily="34" charset="-34"/>
            <a:cs typeface="CordiaUPC" panose="020B0304020202020204" pitchFamily="34" charset="-34"/>
          </a:endParaRPr>
        </a:p>
      </dsp:txBody>
      <dsp:txXfrm>
        <a:off x="2761221" y="958621"/>
        <a:ext cx="371384" cy="372386"/>
      </dsp:txXfrm>
    </dsp:sp>
    <dsp:sp modelId="{0255131B-8305-0D44-817D-B00FE155E7A3}">
      <dsp:nvSpPr>
        <dsp:cNvPr id="0" name=""/>
        <dsp:cNvSpPr/>
      </dsp:nvSpPr>
      <dsp:spPr>
        <a:xfrm>
          <a:off x="3511998" y="394037"/>
          <a:ext cx="2502590" cy="15015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CordiaUPC" panose="020B0304020202020204" pitchFamily="34" charset="-34"/>
              <a:cs typeface="CordiaUPC" panose="020B0304020202020204" pitchFamily="34" charset="-34"/>
            </a:rPr>
            <a:t>Zooplankton</a:t>
          </a:r>
        </a:p>
      </dsp:txBody>
      <dsp:txXfrm>
        <a:off x="3555977" y="438016"/>
        <a:ext cx="2414632" cy="1413596"/>
      </dsp:txXfrm>
    </dsp:sp>
    <dsp:sp modelId="{699F9836-D4AC-5148-B799-3A5C0F3E4D9F}">
      <dsp:nvSpPr>
        <dsp:cNvPr id="0" name=""/>
        <dsp:cNvSpPr/>
      </dsp:nvSpPr>
      <dsp:spPr>
        <a:xfrm>
          <a:off x="6264848" y="834493"/>
          <a:ext cx="530549" cy="6206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>
            <a:latin typeface="CordiaUPC" panose="020B0304020202020204" pitchFamily="34" charset="-34"/>
            <a:cs typeface="CordiaUPC" panose="020B0304020202020204" pitchFamily="34" charset="-34"/>
          </a:endParaRPr>
        </a:p>
      </dsp:txBody>
      <dsp:txXfrm>
        <a:off x="6264848" y="958621"/>
        <a:ext cx="371384" cy="372386"/>
      </dsp:txXfrm>
    </dsp:sp>
    <dsp:sp modelId="{2850B845-157A-A64A-964F-3A127E30E234}">
      <dsp:nvSpPr>
        <dsp:cNvPr id="0" name=""/>
        <dsp:cNvSpPr/>
      </dsp:nvSpPr>
      <dsp:spPr>
        <a:xfrm>
          <a:off x="7015625" y="394037"/>
          <a:ext cx="2502590" cy="15015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CordiaUPC" panose="020B0304020202020204" pitchFamily="34" charset="-34"/>
              <a:cs typeface="CordiaUPC" panose="020B0304020202020204" pitchFamily="34" charset="-34"/>
            </a:rPr>
            <a:t>Fish</a:t>
          </a:r>
        </a:p>
      </dsp:txBody>
      <dsp:txXfrm>
        <a:off x="7059604" y="438016"/>
        <a:ext cx="2414632" cy="141359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5E06AE-D62D-0A41-8E77-E0D72FECDFAB}">
      <dsp:nvSpPr>
        <dsp:cNvPr id="0" name=""/>
        <dsp:cNvSpPr/>
      </dsp:nvSpPr>
      <dsp:spPr>
        <a:xfrm>
          <a:off x="8372" y="394037"/>
          <a:ext cx="2502590" cy="15015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CordiaUPC" panose="020B0304020202020204" pitchFamily="34" charset="-34"/>
              <a:cs typeface="CordiaUPC" panose="020B0304020202020204" pitchFamily="34" charset="-34"/>
            </a:rPr>
            <a:t>Phytoplankton</a:t>
          </a:r>
        </a:p>
      </dsp:txBody>
      <dsp:txXfrm>
        <a:off x="52351" y="438016"/>
        <a:ext cx="2414632" cy="1413596"/>
      </dsp:txXfrm>
    </dsp:sp>
    <dsp:sp modelId="{C31DFFED-7544-8A4E-9BDE-AC7591B96F5D}">
      <dsp:nvSpPr>
        <dsp:cNvPr id="0" name=""/>
        <dsp:cNvSpPr/>
      </dsp:nvSpPr>
      <dsp:spPr>
        <a:xfrm>
          <a:off x="2761221" y="834493"/>
          <a:ext cx="530549" cy="6206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>
            <a:latin typeface="CordiaUPC" panose="020B0304020202020204" pitchFamily="34" charset="-34"/>
            <a:cs typeface="CordiaUPC" panose="020B0304020202020204" pitchFamily="34" charset="-34"/>
          </a:endParaRPr>
        </a:p>
      </dsp:txBody>
      <dsp:txXfrm>
        <a:off x="2761221" y="958621"/>
        <a:ext cx="371384" cy="372386"/>
      </dsp:txXfrm>
    </dsp:sp>
    <dsp:sp modelId="{0255131B-8305-0D44-817D-B00FE155E7A3}">
      <dsp:nvSpPr>
        <dsp:cNvPr id="0" name=""/>
        <dsp:cNvSpPr/>
      </dsp:nvSpPr>
      <dsp:spPr>
        <a:xfrm>
          <a:off x="3511998" y="394037"/>
          <a:ext cx="2502590" cy="15015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CordiaUPC" panose="020B0304020202020204" pitchFamily="34" charset="-34"/>
              <a:cs typeface="CordiaUPC" panose="020B0304020202020204" pitchFamily="34" charset="-34"/>
            </a:rPr>
            <a:t>Zooplankton</a:t>
          </a:r>
        </a:p>
      </dsp:txBody>
      <dsp:txXfrm>
        <a:off x="3555977" y="438016"/>
        <a:ext cx="2414632" cy="1413596"/>
      </dsp:txXfrm>
    </dsp:sp>
    <dsp:sp modelId="{699F9836-D4AC-5148-B799-3A5C0F3E4D9F}">
      <dsp:nvSpPr>
        <dsp:cNvPr id="0" name=""/>
        <dsp:cNvSpPr/>
      </dsp:nvSpPr>
      <dsp:spPr>
        <a:xfrm>
          <a:off x="6264848" y="834493"/>
          <a:ext cx="530549" cy="6206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>
            <a:latin typeface="CordiaUPC" panose="020B0304020202020204" pitchFamily="34" charset="-34"/>
            <a:cs typeface="CordiaUPC" panose="020B0304020202020204" pitchFamily="34" charset="-34"/>
          </a:endParaRPr>
        </a:p>
      </dsp:txBody>
      <dsp:txXfrm>
        <a:off x="6264848" y="958621"/>
        <a:ext cx="371384" cy="372386"/>
      </dsp:txXfrm>
    </dsp:sp>
    <dsp:sp modelId="{2850B845-157A-A64A-964F-3A127E30E234}">
      <dsp:nvSpPr>
        <dsp:cNvPr id="0" name=""/>
        <dsp:cNvSpPr/>
      </dsp:nvSpPr>
      <dsp:spPr>
        <a:xfrm>
          <a:off x="7015625" y="394037"/>
          <a:ext cx="2502590" cy="15015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CordiaUPC" panose="020B0304020202020204" pitchFamily="34" charset="-34"/>
              <a:cs typeface="CordiaUPC" panose="020B0304020202020204" pitchFamily="34" charset="-34"/>
            </a:rPr>
            <a:t>Fish</a:t>
          </a:r>
        </a:p>
      </dsp:txBody>
      <dsp:txXfrm>
        <a:off x="7059604" y="438016"/>
        <a:ext cx="2414632" cy="14135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B8A92-B1AB-0145-BDCF-13B914F62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6D504D-8172-A14F-8DBB-A27185932F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C228B-0E90-7E4B-839A-8117F6C81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A0168-EB40-45AF-89A1-87DE0A55FFC6}" type="datetime1">
              <a:rPr lang="en-US" smtClean="0"/>
              <a:t>9/2/21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74634-0185-0F4E-A676-910266A39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D58E8-0F48-4C44-BCBA-8E43ABF87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882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222AF-55A6-C644-AA18-820BF13AA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680C14-42E9-9E42-8644-AFF6145551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7C247-FBAB-2F45-9A00-DFB34C60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68F-747D-436A-B5BB-2EBC3ED499E4}" type="datetime1">
              <a:rPr lang="en-US" smtClean="0"/>
              <a:t>9/2/21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B8437D-331C-AF44-BA09-86ACB6245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11C9E-821F-2B4E-B5FE-839F3C61E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599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6FD267-20AC-214C-88DF-B2997AF0CC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F8DDAC-64D3-804E-A9DB-EF5895A63A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B4E02-9D0C-6848-95CB-0F708890A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8DC11-9E39-40A0-B3DC-E3F2AD04A616}" type="datetime1">
              <a:rPr lang="en-US" smtClean="0"/>
              <a:t>9/2/21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82C71-A5E3-9940-94D6-C5ED85B36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A6BAF-1831-B544-83C3-AAF67636A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67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48045-ECE8-C64E-91A0-7D8BAABE4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84FB7-87A2-C541-8B52-242522C1C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4760F-3976-B246-88E7-E0B4B7252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AC5CD-D1F1-6D44-88E4-D261475FF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A318F-6990-F147-A533-EE32D1129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92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7001A-8C06-E746-A59D-051D8A5B0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FAD64C-2D7B-3246-8940-FE1A6B2CF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EE61B-2C9A-064E-B367-3E22CCF80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05506-6815-4E0E-B1DE-ECA35C2016DF}" type="datetime1">
              <a:rPr lang="en-US" smtClean="0"/>
              <a:t>9/2/21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60D2B-0C7F-9347-AA4C-C8DED6DA0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FB45F-D06D-ED44-BE69-D987671C3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007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BE4E-B32D-BA4F-9635-113B0F8A4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AD60B-3154-9A41-9744-979A1ECEF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2B50A6-1218-494E-993E-002C052249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079848-1E50-C549-A317-A6AA5036F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E85F7-A724-48A4-9D33-CEBC5174E865}" type="datetime1">
              <a:rPr lang="en-US" smtClean="0"/>
              <a:t>9/2/21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0ECCC-A468-7643-8BC5-BBA26C4FE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F1CA3D-CAF7-F643-92B1-EB2D80322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260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DD0BB-60F8-D940-8771-8284EE2FB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9451A-A8F8-1248-81F0-E245924E6C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F40FED-6C50-2A41-9B5A-1C99CA4B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103B4C-007F-6845-B7D2-7D9A9D0EE1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3EE105-FAA1-9F49-848F-F802CDABE7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2E2AE9-4E59-9F4C-9121-664D6D5B8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06E7A-BDD3-46A3-BEE2-EB821F9236B4}" type="datetime1">
              <a:rPr lang="en-US" smtClean="0"/>
              <a:t>9/2/21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7827B2-51DA-AF4C-874F-3764D1878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1C26D3-F746-604D-B9B1-88A00C900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89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0F477-878C-2A4F-83D4-5E2CFB0F1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4D030E-F72A-B04B-AD16-85AB5DCE1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1540C-9440-4E7A-B71A-BEFEE06869E3}" type="datetime1">
              <a:rPr lang="en-US" smtClean="0"/>
              <a:t>9/2/21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22FE0F-CCB6-7346-8FEC-57491504B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4D2A2-F1AB-7E4A-852F-9883CD00A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976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B893D8-1430-2947-A099-FFC17E223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8DDB-88AC-4039-B59C-B05DC4C9C16C}" type="datetime1">
              <a:rPr lang="en-US" smtClean="0"/>
              <a:t>9/2/21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9A9D1C-6828-9B40-82F8-56334617F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D7137F-4C7B-BE44-A8CB-C2F6E251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208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EADA5-409E-DE4B-9C28-737CC42C4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507CF-370C-3C4C-BA5E-E4C653169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FAD571-0799-2942-B646-319A222851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F05DC8-0B5A-044A-8808-3B13D65E0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2ABFB-60E7-4BA1-866A-7059F058065B}" type="datetime1">
              <a:rPr lang="en-US" smtClean="0"/>
              <a:t>9/2/21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41782E-4356-9B4B-9E56-3B78A7035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5BBA03-D6A1-F841-9696-36B4BD84A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387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BB106-AAB7-0541-A78F-7322D249A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2A9921-3B5A-934D-87DE-D4B39DE780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F1B729-A81F-9E42-91D8-EEC5BABC58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555910-B543-9441-AB07-0F151B7B7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4112F-55F4-4776-A323-7418930321C8}" type="datetime1">
              <a:rPr lang="en-US" smtClean="0"/>
              <a:t>9/2/21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E9744C-5CEF-044F-AE9B-2BEE8F31E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DCF707-AE4D-934F-9803-35E3BE35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934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594497-87AA-4C4A-A631-A37D36C36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D135A6-CC78-0948-B8F8-DA9985110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E4370-1A8E-3E4F-A7FD-3C9334DBBC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CordiaUPC" panose="020B0304020202020204" pitchFamily="34" charset="-34"/>
              </a:defRPr>
            </a:lvl1pPr>
          </a:lstStyle>
          <a:p>
            <a:r>
              <a:rPr lang="en-US" dirty="0"/>
              <a:t>6/16/2021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30B87-62F2-6C44-A594-FC62D0424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CordiaUPC" panose="020B0304020202020204" pitchFamily="34" charset="-34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8775D-5BF4-9247-B765-17E5E2420C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CordiaUPC" panose="020B0304020202020204" pitchFamily="34" charset="-34"/>
              </a:defRPr>
            </a:lvl1pPr>
          </a:lstStyle>
          <a:p>
            <a:fld id="{81D2C36F-4504-47C0-B82F-A167342A27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038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CordiaUPC" panose="020B0304020202020204" pitchFamily="34" charset="-34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CordiaUPC" panose="020B0304020202020204" pitchFamily="34" charset="-34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CordiaUPC" panose="020B0304020202020204" pitchFamily="34" charset="-34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ordiaUPC" panose="020B0304020202020204" pitchFamily="34" charset="-34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ordiaUPC" panose="020B0304020202020204" pitchFamily="34" charset="-34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ordiaUPC" panose="020B0304020202020204" pitchFamily="34" charset="-34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tif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openxmlformats.org/officeDocument/2006/relationships/image" Target="../media/image20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tiff"/><Relationship Id="rId9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microsoft.com/office/2007/relationships/hdphoto" Target="../media/hdphoto3.wdp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tiff"/><Relationship Id="rId10" Type="http://schemas.microsoft.com/office/2007/relationships/hdphoto" Target="../media/hdphoto2.wdp"/><Relationship Id="rId4" Type="http://schemas.microsoft.com/office/2007/relationships/hdphoto" Target="../media/hdphoto1.wdp"/><Relationship Id="rId9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diaUPC" panose="020B0304020202020204" pitchFamily="34" charset="-34"/>
            </a:endParaRPr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diaUPC" panose="020B0304020202020204" pitchFamily="34" charset="-3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diaUPC" panose="020B0304020202020204" pitchFamily="34" charset="-3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DD4319-0786-0149-9108-BF2E63B920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1008993"/>
            <a:ext cx="9231410" cy="3542045"/>
          </a:xfrm>
        </p:spPr>
        <p:txBody>
          <a:bodyPr anchor="b">
            <a:normAutofit/>
          </a:bodyPr>
          <a:lstStyle/>
          <a:p>
            <a:pPr algn="l">
              <a:lnSpc>
                <a:spcPts val="6000"/>
              </a:lnSpc>
            </a:pPr>
            <a:r>
              <a:rPr lang="en-US" sz="11500" dirty="0"/>
              <a:t>Phytoplankton Physiology Seminar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1DBF6C-8B44-7140-9EBC-0EB94AF23C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4582814"/>
            <a:ext cx="7132335" cy="1312657"/>
          </a:xfrm>
        </p:spPr>
        <p:txBody>
          <a:bodyPr anchor="t">
            <a:normAutofit/>
          </a:bodyPr>
          <a:lstStyle/>
          <a:p>
            <a:pPr algn="l">
              <a:lnSpc>
                <a:spcPts val="2400"/>
              </a:lnSpc>
            </a:pPr>
            <a:r>
              <a:rPr lang="en-US" sz="3200" i="1" dirty="0"/>
              <a:t>Week 1, Session 0</a:t>
            </a:r>
          </a:p>
          <a:p>
            <a:pPr algn="l">
              <a:lnSpc>
                <a:spcPts val="2400"/>
              </a:lnSpc>
            </a:pPr>
            <a:r>
              <a:rPr lang="en-US" sz="3200" i="1" dirty="0"/>
              <a:t>Mick Follows, Instructor</a:t>
            </a:r>
          </a:p>
          <a:p>
            <a:pPr algn="l">
              <a:lnSpc>
                <a:spcPts val="2400"/>
              </a:lnSpc>
            </a:pPr>
            <a:r>
              <a:rPr lang="en-US" sz="3200" i="1" dirty="0"/>
              <a:t>Arianna </a:t>
            </a:r>
            <a:r>
              <a:rPr lang="en-US" sz="3200" i="1" dirty="0" err="1"/>
              <a:t>Krinos</a:t>
            </a:r>
            <a:r>
              <a:rPr lang="en-US" sz="3200" i="1" dirty="0"/>
              <a:t>, Teaching Assistant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08157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AD9FF-484B-FA4B-873C-D858E8460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turns out that this oversimplifies things…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FF3D586-157F-7842-9727-410FCFD27E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5944569"/>
              </p:ext>
            </p:extLst>
          </p:nvPr>
        </p:nvGraphicFramePr>
        <p:xfrm>
          <a:off x="838200" y="2108200"/>
          <a:ext cx="9526588" cy="2289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1B5B5-C2A1-CF47-BBF2-FDFA2CF06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BDDB8C-1CE7-8342-A1EE-D70B06A5B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10</a:t>
            </a:fld>
            <a:endParaRPr lang="en-US"/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3B8929F3-A675-064E-B337-BD60AF480CDB}"/>
              </a:ext>
            </a:extLst>
          </p:cNvPr>
          <p:cNvSpPr/>
          <p:nvPr/>
        </p:nvSpPr>
        <p:spPr>
          <a:xfrm rot="5400000">
            <a:off x="1322994" y="3964596"/>
            <a:ext cx="1374470" cy="5950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diaUPC" panose="020B0304020202020204" pitchFamily="34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E75C6C-809A-5A4F-A50A-CDE5CB63106F}"/>
              </a:ext>
            </a:extLst>
          </p:cNvPr>
          <p:cNvSpPr txBox="1"/>
          <p:nvPr/>
        </p:nvSpPr>
        <p:spPr>
          <a:xfrm>
            <a:off x="2132580" y="4661057"/>
            <a:ext cx="69378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ordiaUPC" panose="020B0304020202020204" pitchFamily="34" charset="-34"/>
              </a:rPr>
              <a:t>Some cells leak, or produce compounds via shedding, dissolution, etc. The feeding process also tends to be messy.</a:t>
            </a:r>
          </a:p>
        </p:txBody>
      </p:sp>
    </p:spTree>
    <p:extLst>
      <p:ext uri="{BB962C8B-B14F-4D97-AF65-F5344CB8AC3E}">
        <p14:creationId xmlns:p14="http://schemas.microsoft.com/office/powerpoint/2010/main" val="2973965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AD9FF-484B-FA4B-873C-D858E8460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turns out that this oversimplifies things…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FF3D586-157F-7842-9727-410FCFD27E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4010796"/>
              </p:ext>
            </p:extLst>
          </p:nvPr>
        </p:nvGraphicFramePr>
        <p:xfrm>
          <a:off x="838200" y="2108200"/>
          <a:ext cx="9526588" cy="2289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1B5B5-C2A1-CF47-BBF2-FDFA2CF06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BDDB8C-1CE7-8342-A1EE-D70B06A5B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11</a:t>
            </a:fld>
            <a:endParaRPr lang="en-US"/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3B8929F3-A675-064E-B337-BD60AF480CDB}"/>
              </a:ext>
            </a:extLst>
          </p:cNvPr>
          <p:cNvSpPr/>
          <p:nvPr/>
        </p:nvSpPr>
        <p:spPr>
          <a:xfrm rot="5400000">
            <a:off x="1322994" y="3964596"/>
            <a:ext cx="1374470" cy="5950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diaUPC" panose="020B0304020202020204" pitchFamily="34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E75C6C-809A-5A4F-A50A-CDE5CB63106F}"/>
              </a:ext>
            </a:extLst>
          </p:cNvPr>
          <p:cNvSpPr txBox="1"/>
          <p:nvPr/>
        </p:nvSpPr>
        <p:spPr>
          <a:xfrm>
            <a:off x="2132580" y="4661057"/>
            <a:ext cx="69378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ordiaUPC" panose="020B0304020202020204" pitchFamily="34" charset="-34"/>
              </a:rPr>
              <a:t>If this was the end of the line, this would be a massive loss from the surface, quickly.</a:t>
            </a:r>
          </a:p>
        </p:txBody>
      </p:sp>
    </p:spTree>
    <p:extLst>
      <p:ext uri="{BB962C8B-B14F-4D97-AF65-F5344CB8AC3E}">
        <p14:creationId xmlns:p14="http://schemas.microsoft.com/office/powerpoint/2010/main" val="4264088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AD9FF-484B-FA4B-873C-D858E8460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turns out that this oversimplifies things…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FF3D586-157F-7842-9727-410FCFD27E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9634299"/>
              </p:ext>
            </p:extLst>
          </p:nvPr>
        </p:nvGraphicFramePr>
        <p:xfrm>
          <a:off x="838200" y="2108200"/>
          <a:ext cx="9526588" cy="2289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1B5B5-C2A1-CF47-BBF2-FDFA2CF06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BDDB8C-1CE7-8342-A1EE-D70B06A5B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12</a:t>
            </a:fld>
            <a:endParaRPr lang="en-US"/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3B8929F3-A675-064E-B337-BD60AF480CDB}"/>
              </a:ext>
            </a:extLst>
          </p:cNvPr>
          <p:cNvSpPr/>
          <p:nvPr/>
        </p:nvSpPr>
        <p:spPr>
          <a:xfrm rot="5400000">
            <a:off x="1322994" y="3964596"/>
            <a:ext cx="1374470" cy="5950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diaUPC" panose="020B0304020202020204" pitchFamily="34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E75C6C-809A-5A4F-A50A-CDE5CB63106F}"/>
              </a:ext>
            </a:extLst>
          </p:cNvPr>
          <p:cNvSpPr txBox="1"/>
          <p:nvPr/>
        </p:nvSpPr>
        <p:spPr>
          <a:xfrm>
            <a:off x="2132580" y="4661057"/>
            <a:ext cx="69378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ordiaUPC" panose="020B0304020202020204" pitchFamily="34" charset="-34"/>
              </a:rPr>
              <a:t>Instead, organic matter + nutrients are kept cycling in the productive surface oceans via the microbial loop.</a:t>
            </a:r>
          </a:p>
        </p:txBody>
      </p:sp>
    </p:spTree>
    <p:extLst>
      <p:ext uri="{BB962C8B-B14F-4D97-AF65-F5344CB8AC3E}">
        <p14:creationId xmlns:p14="http://schemas.microsoft.com/office/powerpoint/2010/main" val="414229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AD9FF-484B-FA4B-873C-D858E8460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turns out that this oversimplifies things…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FF3D586-157F-7842-9727-410FCFD27E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6667027"/>
              </p:ext>
            </p:extLst>
          </p:nvPr>
        </p:nvGraphicFramePr>
        <p:xfrm>
          <a:off x="838200" y="2108200"/>
          <a:ext cx="9526588" cy="2289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1B5B5-C2A1-CF47-BBF2-FDFA2CF06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BDDB8C-1CE7-8342-A1EE-D70B06A5B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13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B9BC3EE-2722-FF48-BB93-36ACE523B18B}"/>
              </a:ext>
            </a:extLst>
          </p:cNvPr>
          <p:cNvSpPr/>
          <p:nvPr/>
        </p:nvSpPr>
        <p:spPr>
          <a:xfrm>
            <a:off x="838199" y="4891730"/>
            <a:ext cx="2485572" cy="7546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ordiaUPC" panose="020B0304020202020204" pitchFamily="34" charset="-34"/>
              </a:rPr>
              <a:t>DOM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3B8929F3-A675-064E-B337-BD60AF480CDB}"/>
              </a:ext>
            </a:extLst>
          </p:cNvPr>
          <p:cNvSpPr/>
          <p:nvPr/>
        </p:nvSpPr>
        <p:spPr>
          <a:xfrm rot="5400000">
            <a:off x="1322994" y="3964596"/>
            <a:ext cx="1374470" cy="5950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diaUPC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07092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33F567C-095F-8743-A703-FE434FD16E17}"/>
              </a:ext>
            </a:extLst>
          </p:cNvPr>
          <p:cNvSpPr/>
          <p:nvPr/>
        </p:nvSpPr>
        <p:spPr>
          <a:xfrm>
            <a:off x="6391131" y="5068422"/>
            <a:ext cx="2092469" cy="7809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rdiaUPC" panose="020B0304020202020204" pitchFamily="34" charset="-34"/>
              </a:rPr>
              <a:t>Grazers like flagellates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AD9FF-484B-FA4B-873C-D858E8460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turns out that this oversimplifies things…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FF3D586-157F-7842-9727-410FCFD27E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8674370"/>
              </p:ext>
            </p:extLst>
          </p:nvPr>
        </p:nvGraphicFramePr>
        <p:xfrm>
          <a:off x="838200" y="2108200"/>
          <a:ext cx="9526588" cy="2289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1B5B5-C2A1-CF47-BBF2-FDFA2CF06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BDDB8C-1CE7-8342-A1EE-D70B06A5B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14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B9BC3EE-2722-FF48-BB93-36ACE523B18B}"/>
              </a:ext>
            </a:extLst>
          </p:cNvPr>
          <p:cNvSpPr/>
          <p:nvPr/>
        </p:nvSpPr>
        <p:spPr>
          <a:xfrm>
            <a:off x="838199" y="4891730"/>
            <a:ext cx="2485572" cy="7546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ordiaUPC" panose="020B0304020202020204" pitchFamily="34" charset="-34"/>
              </a:rPr>
              <a:t>DOM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3B8929F3-A675-064E-B337-BD60AF480CDB}"/>
              </a:ext>
            </a:extLst>
          </p:cNvPr>
          <p:cNvSpPr/>
          <p:nvPr/>
        </p:nvSpPr>
        <p:spPr>
          <a:xfrm rot="5400000">
            <a:off x="1322994" y="3964596"/>
            <a:ext cx="1374470" cy="5950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diaUPC" panose="020B0304020202020204" pitchFamily="34" charset="-34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5AF42F5-45DE-F542-B1F0-2BA6AC36D7D8}"/>
              </a:ext>
            </a:extLst>
          </p:cNvPr>
          <p:cNvSpPr/>
          <p:nvPr/>
        </p:nvSpPr>
        <p:spPr>
          <a:xfrm>
            <a:off x="4003531" y="5063474"/>
            <a:ext cx="2092469" cy="7809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rdiaUPC" panose="020B0304020202020204" pitchFamily="34" charset="-34"/>
              </a:rPr>
              <a:t>Bacterioplankton</a:t>
            </a:r>
          </a:p>
        </p:txBody>
      </p:sp>
      <p:sp>
        <p:nvSpPr>
          <p:cNvPr id="9" name="Curved Right Arrow 8">
            <a:extLst>
              <a:ext uri="{FF2B5EF4-FFF2-40B4-BE49-F238E27FC236}">
                <a16:creationId xmlns:a16="http://schemas.microsoft.com/office/drawing/2014/main" id="{CC337ECC-8B80-F44B-A984-D8724B52DD97}"/>
              </a:ext>
            </a:extLst>
          </p:cNvPr>
          <p:cNvSpPr/>
          <p:nvPr/>
        </p:nvSpPr>
        <p:spPr>
          <a:xfrm rot="16552092">
            <a:off x="2870046" y="4651919"/>
            <a:ext cx="1103086" cy="310930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ordiaUPC" panose="020B0304020202020204" pitchFamily="34" charset="-34"/>
            </a:endParaRPr>
          </a:p>
        </p:txBody>
      </p:sp>
      <p:sp>
        <p:nvSpPr>
          <p:cNvPr id="11" name="Curved Right Arrow 10">
            <a:extLst>
              <a:ext uri="{FF2B5EF4-FFF2-40B4-BE49-F238E27FC236}">
                <a16:creationId xmlns:a16="http://schemas.microsoft.com/office/drawing/2014/main" id="{2616B4C4-3C8A-1B4F-8B09-9CAD63469C7F}"/>
              </a:ext>
            </a:extLst>
          </p:cNvPr>
          <p:cNvSpPr/>
          <p:nvPr/>
        </p:nvSpPr>
        <p:spPr>
          <a:xfrm rot="16200000">
            <a:off x="5544459" y="5160337"/>
            <a:ext cx="1103086" cy="209247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ordiaUPC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75706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33F567C-095F-8743-A703-FE434FD16E17}"/>
              </a:ext>
            </a:extLst>
          </p:cNvPr>
          <p:cNvSpPr/>
          <p:nvPr/>
        </p:nvSpPr>
        <p:spPr>
          <a:xfrm>
            <a:off x="6391131" y="5068422"/>
            <a:ext cx="2092469" cy="7809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rdiaUPC" panose="020B0304020202020204" pitchFamily="34" charset="-34"/>
              </a:rPr>
              <a:t>Grazers like flagellates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AD9FF-484B-FA4B-873C-D858E8460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turns out that this oversimplifies things…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FF3D586-157F-7842-9727-410FCFD27E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3359617"/>
              </p:ext>
            </p:extLst>
          </p:nvPr>
        </p:nvGraphicFramePr>
        <p:xfrm>
          <a:off x="838200" y="2108200"/>
          <a:ext cx="9526588" cy="2289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1B5B5-C2A1-CF47-BBF2-FDFA2CF06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BDDB8C-1CE7-8342-A1EE-D70B06A5B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15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B9BC3EE-2722-FF48-BB93-36ACE523B18B}"/>
              </a:ext>
            </a:extLst>
          </p:cNvPr>
          <p:cNvSpPr/>
          <p:nvPr/>
        </p:nvSpPr>
        <p:spPr>
          <a:xfrm>
            <a:off x="838199" y="4891730"/>
            <a:ext cx="2485572" cy="7546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ordiaUPC" panose="020B0304020202020204" pitchFamily="34" charset="-34"/>
              </a:rPr>
              <a:t>DOM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3B8929F3-A675-064E-B337-BD60AF480CDB}"/>
              </a:ext>
            </a:extLst>
          </p:cNvPr>
          <p:cNvSpPr/>
          <p:nvPr/>
        </p:nvSpPr>
        <p:spPr>
          <a:xfrm rot="5400000">
            <a:off x="1322994" y="3964596"/>
            <a:ext cx="1374470" cy="5950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diaUPC" panose="020B0304020202020204" pitchFamily="34" charset="-34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5AF42F5-45DE-F542-B1F0-2BA6AC36D7D8}"/>
              </a:ext>
            </a:extLst>
          </p:cNvPr>
          <p:cNvSpPr/>
          <p:nvPr/>
        </p:nvSpPr>
        <p:spPr>
          <a:xfrm>
            <a:off x="4003531" y="5063474"/>
            <a:ext cx="2092469" cy="7809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rdiaUPC" panose="020B0304020202020204" pitchFamily="34" charset="-34"/>
              </a:rPr>
              <a:t>Bacterioplankton</a:t>
            </a:r>
          </a:p>
        </p:txBody>
      </p:sp>
      <p:sp>
        <p:nvSpPr>
          <p:cNvPr id="9" name="Curved Right Arrow 8">
            <a:extLst>
              <a:ext uri="{FF2B5EF4-FFF2-40B4-BE49-F238E27FC236}">
                <a16:creationId xmlns:a16="http://schemas.microsoft.com/office/drawing/2014/main" id="{CC337ECC-8B80-F44B-A984-D8724B52DD97}"/>
              </a:ext>
            </a:extLst>
          </p:cNvPr>
          <p:cNvSpPr/>
          <p:nvPr/>
        </p:nvSpPr>
        <p:spPr>
          <a:xfrm rot="16552092">
            <a:off x="2870046" y="4651919"/>
            <a:ext cx="1103086" cy="310930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ordiaUPC" panose="020B0304020202020204" pitchFamily="34" charset="-34"/>
            </a:endParaRPr>
          </a:p>
        </p:txBody>
      </p:sp>
      <p:sp>
        <p:nvSpPr>
          <p:cNvPr id="11" name="Curved Right Arrow 10">
            <a:extLst>
              <a:ext uri="{FF2B5EF4-FFF2-40B4-BE49-F238E27FC236}">
                <a16:creationId xmlns:a16="http://schemas.microsoft.com/office/drawing/2014/main" id="{2616B4C4-3C8A-1B4F-8B09-9CAD63469C7F}"/>
              </a:ext>
            </a:extLst>
          </p:cNvPr>
          <p:cNvSpPr/>
          <p:nvPr/>
        </p:nvSpPr>
        <p:spPr>
          <a:xfrm rot="16200000">
            <a:off x="5544459" y="5160337"/>
            <a:ext cx="1103086" cy="209247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ordiaUPC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91499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33F567C-095F-8743-A703-FE434FD16E17}"/>
              </a:ext>
            </a:extLst>
          </p:cNvPr>
          <p:cNvSpPr/>
          <p:nvPr/>
        </p:nvSpPr>
        <p:spPr>
          <a:xfrm>
            <a:off x="6391131" y="5068422"/>
            <a:ext cx="2092469" cy="7809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rdiaUPC" panose="020B0304020202020204" pitchFamily="34" charset="-34"/>
              </a:rPr>
              <a:t>Grazers like flagellates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AD9FF-484B-FA4B-873C-D858E8460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turns out that this oversimplifies things…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FF3D586-157F-7842-9727-410FCFD27E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5858465"/>
              </p:ext>
            </p:extLst>
          </p:nvPr>
        </p:nvGraphicFramePr>
        <p:xfrm>
          <a:off x="838200" y="2108200"/>
          <a:ext cx="9526588" cy="2289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1B5B5-C2A1-CF47-BBF2-FDFA2CF06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BDDB8C-1CE7-8342-A1EE-D70B06A5B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16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B9BC3EE-2722-FF48-BB93-36ACE523B18B}"/>
              </a:ext>
            </a:extLst>
          </p:cNvPr>
          <p:cNvSpPr/>
          <p:nvPr/>
        </p:nvSpPr>
        <p:spPr>
          <a:xfrm>
            <a:off x="838199" y="4891730"/>
            <a:ext cx="2485572" cy="7546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ordiaUPC" panose="020B0304020202020204" pitchFamily="34" charset="-34"/>
              </a:rPr>
              <a:t>DOM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3B8929F3-A675-064E-B337-BD60AF480CDB}"/>
              </a:ext>
            </a:extLst>
          </p:cNvPr>
          <p:cNvSpPr/>
          <p:nvPr/>
        </p:nvSpPr>
        <p:spPr>
          <a:xfrm rot="5400000">
            <a:off x="1322994" y="3964596"/>
            <a:ext cx="1374470" cy="5950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diaUPC" panose="020B0304020202020204" pitchFamily="34" charset="-34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5AF42F5-45DE-F542-B1F0-2BA6AC36D7D8}"/>
              </a:ext>
            </a:extLst>
          </p:cNvPr>
          <p:cNvSpPr/>
          <p:nvPr/>
        </p:nvSpPr>
        <p:spPr>
          <a:xfrm>
            <a:off x="4003531" y="5063474"/>
            <a:ext cx="2092469" cy="7809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rdiaUPC" panose="020B0304020202020204" pitchFamily="34" charset="-34"/>
              </a:rPr>
              <a:t>Bacterioplankton</a:t>
            </a:r>
          </a:p>
        </p:txBody>
      </p:sp>
      <p:sp>
        <p:nvSpPr>
          <p:cNvPr id="9" name="Curved Right Arrow 8">
            <a:extLst>
              <a:ext uri="{FF2B5EF4-FFF2-40B4-BE49-F238E27FC236}">
                <a16:creationId xmlns:a16="http://schemas.microsoft.com/office/drawing/2014/main" id="{CC337ECC-8B80-F44B-A984-D8724B52DD97}"/>
              </a:ext>
            </a:extLst>
          </p:cNvPr>
          <p:cNvSpPr/>
          <p:nvPr/>
        </p:nvSpPr>
        <p:spPr>
          <a:xfrm rot="16552092">
            <a:off x="2870046" y="4651919"/>
            <a:ext cx="1103086" cy="310930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ordiaUPC" panose="020B0304020202020204" pitchFamily="34" charset="-34"/>
            </a:endParaRPr>
          </a:p>
        </p:txBody>
      </p:sp>
      <p:sp>
        <p:nvSpPr>
          <p:cNvPr id="11" name="Curved Right Arrow 10">
            <a:extLst>
              <a:ext uri="{FF2B5EF4-FFF2-40B4-BE49-F238E27FC236}">
                <a16:creationId xmlns:a16="http://schemas.microsoft.com/office/drawing/2014/main" id="{2616B4C4-3C8A-1B4F-8B09-9CAD63469C7F}"/>
              </a:ext>
            </a:extLst>
          </p:cNvPr>
          <p:cNvSpPr/>
          <p:nvPr/>
        </p:nvSpPr>
        <p:spPr>
          <a:xfrm rot="16200000">
            <a:off x="5544459" y="5160337"/>
            <a:ext cx="1103086" cy="209247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ordiaUPC" panose="020B0304020202020204" pitchFamily="34" charset="-34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EAA69D6-3C35-E743-9032-01125BD3070E}"/>
              </a:ext>
            </a:extLst>
          </p:cNvPr>
          <p:cNvSpPr/>
          <p:nvPr/>
        </p:nvSpPr>
        <p:spPr>
          <a:xfrm>
            <a:off x="8729232" y="5063474"/>
            <a:ext cx="2092469" cy="7809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rdiaUPC" panose="020B0304020202020204" pitchFamily="34" charset="-34"/>
              </a:rPr>
              <a:t>Larger ciliates</a:t>
            </a:r>
          </a:p>
        </p:txBody>
      </p:sp>
      <p:sp>
        <p:nvSpPr>
          <p:cNvPr id="14" name="Curved Right Arrow 13">
            <a:extLst>
              <a:ext uri="{FF2B5EF4-FFF2-40B4-BE49-F238E27FC236}">
                <a16:creationId xmlns:a16="http://schemas.microsoft.com/office/drawing/2014/main" id="{FA42D4AC-4F93-9447-A42D-9AA93F33C20C}"/>
              </a:ext>
            </a:extLst>
          </p:cNvPr>
          <p:cNvSpPr/>
          <p:nvPr/>
        </p:nvSpPr>
        <p:spPr>
          <a:xfrm rot="16200000">
            <a:off x="8442400" y="5178014"/>
            <a:ext cx="1103086" cy="209247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ordiaUPC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64264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33F567C-095F-8743-A703-FE434FD16E17}"/>
              </a:ext>
            </a:extLst>
          </p:cNvPr>
          <p:cNvSpPr/>
          <p:nvPr/>
        </p:nvSpPr>
        <p:spPr>
          <a:xfrm>
            <a:off x="6391131" y="5068422"/>
            <a:ext cx="2092469" cy="7809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rdiaUPC" panose="020B0304020202020204" pitchFamily="34" charset="-34"/>
              </a:rPr>
              <a:t>Grazers like flagellates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AD9FF-484B-FA4B-873C-D858E8460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turns out that this oversimplifies things…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FF3D586-157F-7842-9727-410FCFD27E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1782710"/>
              </p:ext>
            </p:extLst>
          </p:nvPr>
        </p:nvGraphicFramePr>
        <p:xfrm>
          <a:off x="838200" y="2108200"/>
          <a:ext cx="9526588" cy="2289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1B5B5-C2A1-CF47-BBF2-FDFA2CF06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BDDB8C-1CE7-8342-A1EE-D70B06A5B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17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B9BC3EE-2722-FF48-BB93-36ACE523B18B}"/>
              </a:ext>
            </a:extLst>
          </p:cNvPr>
          <p:cNvSpPr/>
          <p:nvPr/>
        </p:nvSpPr>
        <p:spPr>
          <a:xfrm>
            <a:off x="838199" y="4891730"/>
            <a:ext cx="2485572" cy="7546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ordiaUPC" panose="020B0304020202020204" pitchFamily="34" charset="-34"/>
              </a:rPr>
              <a:t>DOM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3B8929F3-A675-064E-B337-BD60AF480CDB}"/>
              </a:ext>
            </a:extLst>
          </p:cNvPr>
          <p:cNvSpPr/>
          <p:nvPr/>
        </p:nvSpPr>
        <p:spPr>
          <a:xfrm rot="5400000">
            <a:off x="1322994" y="3964596"/>
            <a:ext cx="1374470" cy="5950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diaUPC" panose="020B0304020202020204" pitchFamily="34" charset="-34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5AF42F5-45DE-F542-B1F0-2BA6AC36D7D8}"/>
              </a:ext>
            </a:extLst>
          </p:cNvPr>
          <p:cNvSpPr/>
          <p:nvPr/>
        </p:nvSpPr>
        <p:spPr>
          <a:xfrm>
            <a:off x="4003531" y="5063474"/>
            <a:ext cx="2092469" cy="7809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rdiaUPC" panose="020B0304020202020204" pitchFamily="34" charset="-34"/>
              </a:rPr>
              <a:t>Bacterioplankton</a:t>
            </a:r>
          </a:p>
        </p:txBody>
      </p:sp>
      <p:sp>
        <p:nvSpPr>
          <p:cNvPr id="9" name="Curved Right Arrow 8">
            <a:extLst>
              <a:ext uri="{FF2B5EF4-FFF2-40B4-BE49-F238E27FC236}">
                <a16:creationId xmlns:a16="http://schemas.microsoft.com/office/drawing/2014/main" id="{CC337ECC-8B80-F44B-A984-D8724B52DD97}"/>
              </a:ext>
            </a:extLst>
          </p:cNvPr>
          <p:cNvSpPr/>
          <p:nvPr/>
        </p:nvSpPr>
        <p:spPr>
          <a:xfrm rot="16552092">
            <a:off x="2870046" y="4651919"/>
            <a:ext cx="1103086" cy="310930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ordiaUPC" panose="020B0304020202020204" pitchFamily="34" charset="-34"/>
            </a:endParaRPr>
          </a:p>
        </p:txBody>
      </p:sp>
      <p:sp>
        <p:nvSpPr>
          <p:cNvPr id="11" name="Curved Right Arrow 10">
            <a:extLst>
              <a:ext uri="{FF2B5EF4-FFF2-40B4-BE49-F238E27FC236}">
                <a16:creationId xmlns:a16="http://schemas.microsoft.com/office/drawing/2014/main" id="{2616B4C4-3C8A-1B4F-8B09-9CAD63469C7F}"/>
              </a:ext>
            </a:extLst>
          </p:cNvPr>
          <p:cNvSpPr/>
          <p:nvPr/>
        </p:nvSpPr>
        <p:spPr>
          <a:xfrm rot="16200000">
            <a:off x="5544459" y="5160337"/>
            <a:ext cx="1103086" cy="209247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ordiaUPC" panose="020B0304020202020204" pitchFamily="34" charset="-34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EAA69D6-3C35-E743-9032-01125BD3070E}"/>
              </a:ext>
            </a:extLst>
          </p:cNvPr>
          <p:cNvSpPr/>
          <p:nvPr/>
        </p:nvSpPr>
        <p:spPr>
          <a:xfrm>
            <a:off x="8729232" y="5063474"/>
            <a:ext cx="2092469" cy="7809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rdiaUPC" panose="020B0304020202020204" pitchFamily="34" charset="-34"/>
              </a:rPr>
              <a:t>Larger ciliates</a:t>
            </a:r>
          </a:p>
        </p:txBody>
      </p:sp>
      <p:sp>
        <p:nvSpPr>
          <p:cNvPr id="14" name="Curved Right Arrow 13">
            <a:extLst>
              <a:ext uri="{FF2B5EF4-FFF2-40B4-BE49-F238E27FC236}">
                <a16:creationId xmlns:a16="http://schemas.microsoft.com/office/drawing/2014/main" id="{FA42D4AC-4F93-9447-A42D-9AA93F33C20C}"/>
              </a:ext>
            </a:extLst>
          </p:cNvPr>
          <p:cNvSpPr/>
          <p:nvPr/>
        </p:nvSpPr>
        <p:spPr>
          <a:xfrm rot="16200000">
            <a:off x="8442400" y="5178014"/>
            <a:ext cx="1103086" cy="209247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ordiaUPC" panose="020B0304020202020204" pitchFamily="34" charset="-34"/>
            </a:endParaRPr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CEB753C4-60CB-BE42-9CCB-6A18A7884CE6}"/>
              </a:ext>
            </a:extLst>
          </p:cNvPr>
          <p:cNvSpPr/>
          <p:nvPr/>
        </p:nvSpPr>
        <p:spPr>
          <a:xfrm rot="1349223">
            <a:off x="6396569" y="4146939"/>
            <a:ext cx="3539482" cy="59508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dirty="0">
                <a:latin typeface="CordiaUPC" panose="020B0304020202020204" pitchFamily="34" charset="-34"/>
              </a:rPr>
              <a:t>Closing that loop!</a:t>
            </a:r>
          </a:p>
        </p:txBody>
      </p:sp>
    </p:spTree>
    <p:extLst>
      <p:ext uri="{BB962C8B-B14F-4D97-AF65-F5344CB8AC3E}">
        <p14:creationId xmlns:p14="http://schemas.microsoft.com/office/powerpoint/2010/main" val="3924291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5EE48-E049-7F49-B08F-C3877E12B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529122"/>
            <a:ext cx="4992914" cy="1430307"/>
          </a:xfrm>
        </p:spPr>
        <p:txBody>
          <a:bodyPr anchor="ctr">
            <a:normAutofit/>
          </a:bodyPr>
          <a:lstStyle/>
          <a:p>
            <a:r>
              <a:rPr lang="en-US" dirty="0"/>
              <a:t>The microbial loop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4BE77-93CE-7F4C-A369-FFBF243C7C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140304"/>
            <a:ext cx="3982496" cy="2870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/>
              <a:pPr>
                <a:spcAft>
                  <a:spcPts val="600"/>
                </a:spcAft>
              </a:pPr>
              <a:t>9/2/21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55082E-59F5-1144-A91A-9C7AEAA98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F49016-732D-2847-AB06-FD5FCA02B6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7" r="-2" b="1142"/>
          <a:stretch/>
        </p:blipFill>
        <p:spPr>
          <a:xfrm>
            <a:off x="20" y="10"/>
            <a:ext cx="5225120" cy="685799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3039ADD-36FB-CC44-AAF1-24DEF86DD894}"/>
              </a:ext>
            </a:extLst>
          </p:cNvPr>
          <p:cNvSpPr/>
          <p:nvPr/>
        </p:nvSpPr>
        <p:spPr>
          <a:xfrm>
            <a:off x="333829" y="1640114"/>
            <a:ext cx="3323771" cy="2017486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diaUPC" panose="020B0304020202020204" pitchFamily="34" charset="-3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FAA3E0-7087-8D4E-B421-C4129947B0AD}"/>
              </a:ext>
            </a:extLst>
          </p:cNvPr>
          <p:cNvSpPr txBox="1"/>
          <p:nvPr/>
        </p:nvSpPr>
        <p:spPr>
          <a:xfrm>
            <a:off x="5924962" y="1992086"/>
            <a:ext cx="537127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400" dirty="0">
                <a:latin typeface="CordiaUPC" panose="020B0304020202020204" pitchFamily="34" charset="-34"/>
                <a:cs typeface="CordiaUPC" panose="020B0304020202020204" pitchFamily="34" charset="-34"/>
              </a:rPr>
              <a:t>In the surface ocean, nutrients </a:t>
            </a:r>
            <a:r>
              <a:rPr lang="en-US" sz="3400" i="1" dirty="0">
                <a:latin typeface="CordiaUPC" panose="020B0304020202020204" pitchFamily="34" charset="-34"/>
                <a:cs typeface="CordiaUPC" panose="020B0304020202020204" pitchFamily="34" charset="-34"/>
              </a:rPr>
              <a:t>cycle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400" dirty="0">
                <a:latin typeface="CordiaUPC" panose="020B0304020202020204" pitchFamily="34" charset="-34"/>
                <a:cs typeface="CordiaUPC" panose="020B0304020202020204" pitchFamily="34" charset="-34"/>
              </a:rPr>
              <a:t>How much eventually gets exported is a crucial detail for climate</a:t>
            </a:r>
          </a:p>
        </p:txBody>
      </p:sp>
    </p:spTree>
    <p:extLst>
      <p:ext uri="{BB962C8B-B14F-4D97-AF65-F5344CB8AC3E}">
        <p14:creationId xmlns:p14="http://schemas.microsoft.com/office/powerpoint/2010/main" val="153540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53FD8-D445-F946-95A8-4FE087203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biological carbon pump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EBDC2-A3A3-6C4B-89FB-14BA65B03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501B1-9930-CF4C-9438-5EF4072B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19</a:t>
            </a:fld>
            <a:endParaRPr lang="en-US" dirty="0"/>
          </a:p>
        </p:txBody>
      </p:sp>
      <p:sp>
        <p:nvSpPr>
          <p:cNvPr id="8" name="Round Same Side Corner Rectangle 7">
            <a:extLst>
              <a:ext uri="{FF2B5EF4-FFF2-40B4-BE49-F238E27FC236}">
                <a16:creationId xmlns:a16="http://schemas.microsoft.com/office/drawing/2014/main" id="{5C315921-D586-B448-A66D-963B93533A6E}"/>
              </a:ext>
            </a:extLst>
          </p:cNvPr>
          <p:cNvSpPr/>
          <p:nvPr/>
        </p:nvSpPr>
        <p:spPr>
          <a:xfrm rot="10800000">
            <a:off x="838200" y="1690688"/>
            <a:ext cx="6360887" cy="4223657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BE7016-B35D-AB4A-B182-955321A00325}"/>
              </a:ext>
            </a:extLst>
          </p:cNvPr>
          <p:cNvSpPr txBox="1"/>
          <p:nvPr/>
        </p:nvSpPr>
        <p:spPr>
          <a:xfrm>
            <a:off x="4064005" y="1263076"/>
            <a:ext cx="2031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Oxygen exchange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BB3B7F7-5BBC-EB42-9915-1B8D29468252}"/>
              </a:ext>
            </a:extLst>
          </p:cNvPr>
          <p:cNvSpPr/>
          <p:nvPr/>
        </p:nvSpPr>
        <p:spPr>
          <a:xfrm>
            <a:off x="5653314" y="4502492"/>
            <a:ext cx="1291772" cy="108857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Stored DIC/nitrate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40DC548-DA9B-7F4C-BA6E-A7F01D77418A}"/>
              </a:ext>
            </a:extLst>
          </p:cNvPr>
          <p:cNvCxnSpPr/>
          <p:nvPr/>
        </p:nvCxnSpPr>
        <p:spPr>
          <a:xfrm>
            <a:off x="838199" y="2569029"/>
            <a:ext cx="636088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178DF2B-8E60-6E4C-979E-9FD9D99A5B6D}"/>
              </a:ext>
            </a:extLst>
          </p:cNvPr>
          <p:cNvSpPr txBox="1"/>
          <p:nvPr/>
        </p:nvSpPr>
        <p:spPr>
          <a:xfrm rot="5400000">
            <a:off x="5467424" y="3404776"/>
            <a:ext cx="2031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Ocean circulation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6EC1AF-5729-AD4B-8976-C3970FEC7815}"/>
              </a:ext>
            </a:extLst>
          </p:cNvPr>
          <p:cNvCxnSpPr>
            <a:stCxn id="12" idx="0"/>
          </p:cNvCxnSpPr>
          <p:nvPr/>
        </p:nvCxnSpPr>
        <p:spPr>
          <a:xfrm flipV="1">
            <a:off x="6299200" y="2136663"/>
            <a:ext cx="0" cy="236582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F3976BC-FC25-9C42-B536-F81290E6C4B6}"/>
              </a:ext>
            </a:extLst>
          </p:cNvPr>
          <p:cNvSpPr txBox="1"/>
          <p:nvPr/>
        </p:nvSpPr>
        <p:spPr>
          <a:xfrm>
            <a:off x="6299200" y="2210629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euphotic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48B3C4-9F43-8B4C-BEDF-89141393F8CB}"/>
              </a:ext>
            </a:extLst>
          </p:cNvPr>
          <p:cNvSpPr txBox="1"/>
          <p:nvPr/>
        </p:nvSpPr>
        <p:spPr>
          <a:xfrm>
            <a:off x="1260436" y="1291115"/>
            <a:ext cx="2253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Inorganic C exchange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8939477-A54F-9546-94EB-CD9D380A7D8F}"/>
              </a:ext>
            </a:extLst>
          </p:cNvPr>
          <p:cNvSpPr/>
          <p:nvPr/>
        </p:nvSpPr>
        <p:spPr>
          <a:xfrm>
            <a:off x="3257221" y="1944914"/>
            <a:ext cx="2875065" cy="49654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Surface DIC + N +O</a:t>
            </a:r>
            <a:r>
              <a:rPr lang="en-US" sz="2800" baseline="-25000" dirty="0">
                <a:solidFill>
                  <a:schemeClr val="tx1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6C1A945-DB66-DE42-B15B-FB29D8E3CC58}"/>
              </a:ext>
            </a:extLst>
          </p:cNvPr>
          <p:cNvCxnSpPr/>
          <p:nvPr/>
        </p:nvCxnSpPr>
        <p:spPr>
          <a:xfrm>
            <a:off x="3513772" y="1160916"/>
            <a:ext cx="0" cy="1059543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0ED334-8706-4040-A20C-ADDD9E03ECEC}"/>
              </a:ext>
            </a:extLst>
          </p:cNvPr>
          <p:cNvCxnSpPr/>
          <p:nvPr/>
        </p:nvCxnSpPr>
        <p:spPr>
          <a:xfrm>
            <a:off x="5892801" y="1160916"/>
            <a:ext cx="0" cy="1059543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B0D4C11A-6938-C540-BD0E-ACF2621ED07A}"/>
              </a:ext>
            </a:extLst>
          </p:cNvPr>
          <p:cNvSpPr/>
          <p:nvPr/>
        </p:nvSpPr>
        <p:spPr>
          <a:xfrm>
            <a:off x="2209800" y="1944914"/>
            <a:ext cx="518886" cy="496547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0424FB-21D3-6E41-A12D-506E1834D91E}"/>
              </a:ext>
            </a:extLst>
          </p:cNvPr>
          <p:cNvSpPr txBox="1"/>
          <p:nvPr/>
        </p:nvSpPr>
        <p:spPr>
          <a:xfrm>
            <a:off x="1938590" y="1648211"/>
            <a:ext cx="1213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Organic C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3C4F356-DE38-1E42-929B-646EC6367CAF}"/>
              </a:ext>
            </a:extLst>
          </p:cNvPr>
          <p:cNvCxnSpPr/>
          <p:nvPr/>
        </p:nvCxnSpPr>
        <p:spPr>
          <a:xfrm flipH="1">
            <a:off x="2728686" y="2193187"/>
            <a:ext cx="595085" cy="2727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F7BF2DF7-F30B-F343-9609-57C9242AB9BA}"/>
              </a:ext>
            </a:extLst>
          </p:cNvPr>
          <p:cNvSpPr/>
          <p:nvPr/>
        </p:nvSpPr>
        <p:spPr>
          <a:xfrm>
            <a:off x="1821552" y="2796153"/>
            <a:ext cx="518886" cy="49654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7A62947-422B-B746-A34A-580050E040B2}"/>
              </a:ext>
            </a:extLst>
          </p:cNvPr>
          <p:cNvSpPr/>
          <p:nvPr/>
        </p:nvSpPr>
        <p:spPr>
          <a:xfrm>
            <a:off x="2545462" y="3313228"/>
            <a:ext cx="518886" cy="49654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1DE9C9A-E8E3-CD41-8F57-2560D8398DCF}"/>
              </a:ext>
            </a:extLst>
          </p:cNvPr>
          <p:cNvSpPr/>
          <p:nvPr/>
        </p:nvSpPr>
        <p:spPr>
          <a:xfrm>
            <a:off x="3398164" y="2679156"/>
            <a:ext cx="518886" cy="496547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19473A8F-37E0-D64C-B314-ECE9BAEDD210}"/>
              </a:ext>
            </a:extLst>
          </p:cNvPr>
          <p:cNvSpPr/>
          <p:nvPr/>
        </p:nvSpPr>
        <p:spPr>
          <a:xfrm>
            <a:off x="1929151" y="2235200"/>
            <a:ext cx="262506" cy="566057"/>
          </a:xfrm>
          <a:custGeom>
            <a:avLst/>
            <a:gdLst>
              <a:gd name="connsiteX0" fmla="*/ 262506 w 262506"/>
              <a:gd name="connsiteY0" fmla="*/ 0 h 566057"/>
              <a:gd name="connsiteX1" fmla="*/ 15763 w 262506"/>
              <a:gd name="connsiteY1" fmla="*/ 246743 h 566057"/>
              <a:gd name="connsiteX2" fmla="*/ 30278 w 262506"/>
              <a:gd name="connsiteY2" fmla="*/ 566057 h 56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506" h="566057">
                <a:moveTo>
                  <a:pt x="262506" y="0"/>
                </a:moveTo>
                <a:cubicBezTo>
                  <a:pt x="158487" y="76200"/>
                  <a:pt x="54468" y="152400"/>
                  <a:pt x="15763" y="246743"/>
                </a:cubicBezTo>
                <a:cubicBezTo>
                  <a:pt x="-22942" y="341086"/>
                  <a:pt x="20602" y="508000"/>
                  <a:pt x="30278" y="566057"/>
                </a:cubicBezTo>
              </a:path>
            </a:pathLst>
          </a:custGeom>
          <a:noFill/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26220A9D-B260-134D-935E-3020D7F6705D}"/>
              </a:ext>
            </a:extLst>
          </p:cNvPr>
          <p:cNvSpPr/>
          <p:nvPr/>
        </p:nvSpPr>
        <p:spPr>
          <a:xfrm rot="17213963">
            <a:off x="2224429" y="3241212"/>
            <a:ext cx="196446" cy="486588"/>
          </a:xfrm>
          <a:custGeom>
            <a:avLst/>
            <a:gdLst>
              <a:gd name="connsiteX0" fmla="*/ 262506 w 262506"/>
              <a:gd name="connsiteY0" fmla="*/ 0 h 566057"/>
              <a:gd name="connsiteX1" fmla="*/ 15763 w 262506"/>
              <a:gd name="connsiteY1" fmla="*/ 246743 h 566057"/>
              <a:gd name="connsiteX2" fmla="*/ 30278 w 262506"/>
              <a:gd name="connsiteY2" fmla="*/ 566057 h 56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506" h="566057">
                <a:moveTo>
                  <a:pt x="262506" y="0"/>
                </a:moveTo>
                <a:cubicBezTo>
                  <a:pt x="158487" y="76200"/>
                  <a:pt x="54468" y="152400"/>
                  <a:pt x="15763" y="246743"/>
                </a:cubicBezTo>
                <a:cubicBezTo>
                  <a:pt x="-22942" y="341086"/>
                  <a:pt x="20602" y="508000"/>
                  <a:pt x="30278" y="566057"/>
                </a:cubicBezTo>
              </a:path>
            </a:pathLst>
          </a:custGeom>
          <a:noFill/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52D17F0C-FCE1-7D4A-8570-893EAD75F281}"/>
              </a:ext>
            </a:extLst>
          </p:cNvPr>
          <p:cNvSpPr/>
          <p:nvPr/>
        </p:nvSpPr>
        <p:spPr>
          <a:xfrm rot="12625694">
            <a:off x="3186372" y="3055674"/>
            <a:ext cx="262506" cy="566057"/>
          </a:xfrm>
          <a:custGeom>
            <a:avLst/>
            <a:gdLst>
              <a:gd name="connsiteX0" fmla="*/ 262506 w 262506"/>
              <a:gd name="connsiteY0" fmla="*/ 0 h 566057"/>
              <a:gd name="connsiteX1" fmla="*/ 15763 w 262506"/>
              <a:gd name="connsiteY1" fmla="*/ 246743 h 566057"/>
              <a:gd name="connsiteX2" fmla="*/ 30278 w 262506"/>
              <a:gd name="connsiteY2" fmla="*/ 566057 h 56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506" h="566057">
                <a:moveTo>
                  <a:pt x="262506" y="0"/>
                </a:moveTo>
                <a:cubicBezTo>
                  <a:pt x="158487" y="76200"/>
                  <a:pt x="54468" y="152400"/>
                  <a:pt x="15763" y="246743"/>
                </a:cubicBezTo>
                <a:cubicBezTo>
                  <a:pt x="-22942" y="341086"/>
                  <a:pt x="20602" y="508000"/>
                  <a:pt x="30278" y="566057"/>
                </a:cubicBezTo>
              </a:path>
            </a:pathLst>
          </a:custGeom>
          <a:noFill/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C2B40E7D-8C9C-024D-A0BA-EDE89A965FF7}"/>
              </a:ext>
            </a:extLst>
          </p:cNvPr>
          <p:cNvSpPr/>
          <p:nvPr/>
        </p:nvSpPr>
        <p:spPr>
          <a:xfrm rot="7538559">
            <a:off x="3073173" y="2168315"/>
            <a:ext cx="204639" cy="694737"/>
          </a:xfrm>
          <a:custGeom>
            <a:avLst/>
            <a:gdLst>
              <a:gd name="connsiteX0" fmla="*/ 262506 w 262506"/>
              <a:gd name="connsiteY0" fmla="*/ 0 h 566057"/>
              <a:gd name="connsiteX1" fmla="*/ 15763 w 262506"/>
              <a:gd name="connsiteY1" fmla="*/ 246743 h 566057"/>
              <a:gd name="connsiteX2" fmla="*/ 30278 w 262506"/>
              <a:gd name="connsiteY2" fmla="*/ 566057 h 56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506" h="566057">
                <a:moveTo>
                  <a:pt x="262506" y="0"/>
                </a:moveTo>
                <a:cubicBezTo>
                  <a:pt x="158487" y="76200"/>
                  <a:pt x="54468" y="152400"/>
                  <a:pt x="15763" y="246743"/>
                </a:cubicBezTo>
                <a:cubicBezTo>
                  <a:pt x="-22942" y="341086"/>
                  <a:pt x="20602" y="508000"/>
                  <a:pt x="30278" y="566057"/>
                </a:cubicBezTo>
              </a:path>
            </a:pathLst>
          </a:custGeom>
          <a:noFill/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2D41EED-5998-264F-B5A5-316F9B809D51}"/>
              </a:ext>
            </a:extLst>
          </p:cNvPr>
          <p:cNvSpPr txBox="1"/>
          <p:nvPr/>
        </p:nvSpPr>
        <p:spPr>
          <a:xfrm>
            <a:off x="2018464" y="2628035"/>
            <a:ext cx="1495308" cy="748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Organic matter </a:t>
            </a:r>
          </a:p>
          <a:p>
            <a:pPr algn="ctr">
              <a:lnSpc>
                <a:spcPts val="1600"/>
              </a:lnSpc>
            </a:pPr>
            <a:r>
              <a:rPr lang="en-US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cycling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964074C-0005-5840-8522-49765F162798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513772" y="3495631"/>
            <a:ext cx="2139542" cy="155114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06745B0-C4D5-CD48-B5ED-B53754D92B4B}"/>
              </a:ext>
            </a:extLst>
          </p:cNvPr>
          <p:cNvSpPr txBox="1"/>
          <p:nvPr/>
        </p:nvSpPr>
        <p:spPr>
          <a:xfrm rot="2189663">
            <a:off x="3446037" y="3766046"/>
            <a:ext cx="20319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Sinking, death, circulation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ADDAAFA-CD4D-B349-8DD7-386C261F1EDD}"/>
              </a:ext>
            </a:extLst>
          </p:cNvPr>
          <p:cNvGrpSpPr/>
          <p:nvPr/>
        </p:nvGrpSpPr>
        <p:grpSpPr>
          <a:xfrm>
            <a:off x="8142514" y="1027907"/>
            <a:ext cx="3211286" cy="4899819"/>
            <a:chOff x="8142514" y="1027907"/>
            <a:chExt cx="3211286" cy="4899819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235E85A-BA1A-7F4E-90A1-4EE17382534F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 flipH="1">
              <a:off x="8142514" y="1027907"/>
              <a:ext cx="321128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C16E00F-2BDF-8E44-9B40-19CC423C4C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7028" y="1041286"/>
              <a:ext cx="0" cy="48864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Freeform 53">
            <a:extLst>
              <a:ext uri="{FF2B5EF4-FFF2-40B4-BE49-F238E27FC236}">
                <a16:creationId xmlns:a16="http://schemas.microsoft.com/office/drawing/2014/main" id="{FDEDA964-5853-0041-967A-147F6C1A077C}"/>
              </a:ext>
            </a:extLst>
          </p:cNvPr>
          <p:cNvSpPr/>
          <p:nvPr/>
        </p:nvSpPr>
        <p:spPr>
          <a:xfrm>
            <a:off x="9187337" y="1030514"/>
            <a:ext cx="411532" cy="4760686"/>
          </a:xfrm>
          <a:custGeom>
            <a:avLst/>
            <a:gdLst>
              <a:gd name="connsiteX0" fmla="*/ 363063 w 411532"/>
              <a:gd name="connsiteY0" fmla="*/ 0 h 4760686"/>
              <a:gd name="connsiteX1" fmla="*/ 206 w 411532"/>
              <a:gd name="connsiteY1" fmla="*/ 1059543 h 4760686"/>
              <a:gd name="connsiteX2" fmla="*/ 406606 w 411532"/>
              <a:gd name="connsiteY2" fmla="*/ 1886857 h 4760686"/>
              <a:gd name="connsiteX3" fmla="*/ 188892 w 411532"/>
              <a:gd name="connsiteY3" fmla="*/ 4760686 h 476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532" h="4760686">
                <a:moveTo>
                  <a:pt x="363063" y="0"/>
                </a:moveTo>
                <a:cubicBezTo>
                  <a:pt x="178006" y="372533"/>
                  <a:pt x="-7051" y="745067"/>
                  <a:pt x="206" y="1059543"/>
                </a:cubicBezTo>
                <a:cubicBezTo>
                  <a:pt x="7463" y="1374019"/>
                  <a:pt x="375158" y="1270000"/>
                  <a:pt x="406606" y="1886857"/>
                </a:cubicBezTo>
                <a:cubicBezTo>
                  <a:pt x="438054" y="2503714"/>
                  <a:pt x="313473" y="3632200"/>
                  <a:pt x="188892" y="4760686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F8C7491E-4C11-954C-BF90-E2F14AFE0602}"/>
              </a:ext>
            </a:extLst>
          </p:cNvPr>
          <p:cNvSpPr/>
          <p:nvPr/>
        </p:nvSpPr>
        <p:spPr>
          <a:xfrm>
            <a:off x="10058184" y="1041286"/>
            <a:ext cx="1011189" cy="4818743"/>
          </a:xfrm>
          <a:custGeom>
            <a:avLst/>
            <a:gdLst>
              <a:gd name="connsiteX0" fmla="*/ 0 w 1011189"/>
              <a:gd name="connsiteY0" fmla="*/ 0 h 4818743"/>
              <a:gd name="connsiteX1" fmla="*/ 943429 w 1011189"/>
              <a:gd name="connsiteY1" fmla="*/ 1030514 h 4818743"/>
              <a:gd name="connsiteX2" fmla="*/ 928914 w 1011189"/>
              <a:gd name="connsiteY2" fmla="*/ 4818743 h 481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1189" h="4818743">
                <a:moveTo>
                  <a:pt x="0" y="0"/>
                </a:moveTo>
                <a:cubicBezTo>
                  <a:pt x="394305" y="113695"/>
                  <a:pt x="788610" y="227390"/>
                  <a:pt x="943429" y="1030514"/>
                </a:cubicBezTo>
                <a:cubicBezTo>
                  <a:pt x="1098248" y="1833638"/>
                  <a:pt x="941009" y="4175276"/>
                  <a:pt x="928914" y="4818743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39BE0E65-7593-D34B-AE0A-CEE44C7D7D82}"/>
              </a:ext>
            </a:extLst>
          </p:cNvPr>
          <p:cNvSpPr/>
          <p:nvPr/>
        </p:nvSpPr>
        <p:spPr>
          <a:xfrm>
            <a:off x="8157029" y="1451429"/>
            <a:ext cx="512729" cy="4383314"/>
          </a:xfrm>
          <a:custGeom>
            <a:avLst/>
            <a:gdLst>
              <a:gd name="connsiteX0" fmla="*/ 0 w 512729"/>
              <a:gd name="connsiteY0" fmla="*/ 0 h 4383314"/>
              <a:gd name="connsiteX1" fmla="*/ 508000 w 512729"/>
              <a:gd name="connsiteY1" fmla="*/ 435428 h 4383314"/>
              <a:gd name="connsiteX2" fmla="*/ 261257 w 512729"/>
              <a:gd name="connsiteY2" fmla="*/ 2061028 h 4383314"/>
              <a:gd name="connsiteX3" fmla="*/ 391885 w 512729"/>
              <a:gd name="connsiteY3" fmla="*/ 4383314 h 4383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2729" h="4383314">
                <a:moveTo>
                  <a:pt x="0" y="0"/>
                </a:moveTo>
                <a:cubicBezTo>
                  <a:pt x="232228" y="45961"/>
                  <a:pt x="464457" y="91923"/>
                  <a:pt x="508000" y="435428"/>
                </a:cubicBezTo>
                <a:cubicBezTo>
                  <a:pt x="551543" y="778933"/>
                  <a:pt x="280610" y="1403047"/>
                  <a:pt x="261257" y="2061028"/>
                </a:cubicBezTo>
                <a:cubicBezTo>
                  <a:pt x="241904" y="2719009"/>
                  <a:pt x="316894" y="3551161"/>
                  <a:pt x="391885" y="4383314"/>
                </a:cubicBezTo>
              </a:path>
            </a:pathLst>
          </a:cu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679A544-A861-9541-8A75-DDC010220632}"/>
              </a:ext>
            </a:extLst>
          </p:cNvPr>
          <p:cNvSpPr txBox="1"/>
          <p:nvPr/>
        </p:nvSpPr>
        <p:spPr>
          <a:xfrm rot="16860041">
            <a:off x="7773937" y="2168368"/>
            <a:ext cx="2031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NO</a:t>
            </a:r>
            <a:r>
              <a:rPr lang="en-US" sz="2400" baseline="-25000" dirty="0">
                <a:solidFill>
                  <a:schemeClr val="accent4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3</a:t>
            </a:r>
            <a:r>
              <a:rPr lang="en-US" sz="2400" baseline="30000" dirty="0">
                <a:solidFill>
                  <a:schemeClr val="accent4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-</a:t>
            </a:r>
            <a:r>
              <a:rPr lang="en-US" sz="2400" dirty="0">
                <a:solidFill>
                  <a:schemeClr val="accent4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 : Nitrate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C0C5E2A-7B79-D640-A20C-7BC5C01A752F}"/>
              </a:ext>
            </a:extLst>
          </p:cNvPr>
          <p:cNvSpPr txBox="1"/>
          <p:nvPr/>
        </p:nvSpPr>
        <p:spPr>
          <a:xfrm rot="16634166">
            <a:off x="8347974" y="4040827"/>
            <a:ext cx="2031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O</a:t>
            </a:r>
            <a:r>
              <a:rPr lang="en-US" sz="2400" baseline="-25000" dirty="0">
                <a:solidFill>
                  <a:schemeClr val="accent2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2</a:t>
            </a:r>
            <a:r>
              <a:rPr lang="en-US" sz="2400" dirty="0">
                <a:solidFill>
                  <a:schemeClr val="accent2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 : Oxygen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2429EEE-3E00-624B-B6CC-4E06DB6F5987}"/>
              </a:ext>
            </a:extLst>
          </p:cNvPr>
          <p:cNvSpPr txBox="1"/>
          <p:nvPr/>
        </p:nvSpPr>
        <p:spPr>
          <a:xfrm rot="16359958">
            <a:off x="9905534" y="3133758"/>
            <a:ext cx="2031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DIC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8EA817F-30BE-DA4F-AAF6-C804246B0C94}"/>
              </a:ext>
            </a:extLst>
          </p:cNvPr>
          <p:cNvSpPr txBox="1"/>
          <p:nvPr/>
        </p:nvSpPr>
        <p:spPr>
          <a:xfrm>
            <a:off x="7765104" y="983075"/>
            <a:ext cx="464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160FB51-3072-7D4D-9596-E99EF96FECB8}"/>
              </a:ext>
            </a:extLst>
          </p:cNvPr>
          <p:cNvSpPr txBox="1"/>
          <p:nvPr/>
        </p:nvSpPr>
        <p:spPr>
          <a:xfrm>
            <a:off x="7621323" y="1323097"/>
            <a:ext cx="600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100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2F2F298-553F-1049-B322-C4D9C10B18F7}"/>
              </a:ext>
            </a:extLst>
          </p:cNvPr>
          <p:cNvSpPr txBox="1"/>
          <p:nvPr/>
        </p:nvSpPr>
        <p:spPr>
          <a:xfrm>
            <a:off x="7536333" y="5315403"/>
            <a:ext cx="692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5000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F61CE54-9CB4-9645-B143-DFA747B19053}"/>
              </a:ext>
            </a:extLst>
          </p:cNvPr>
          <p:cNvSpPr txBox="1"/>
          <p:nvPr/>
        </p:nvSpPr>
        <p:spPr>
          <a:xfrm rot="16200000">
            <a:off x="7114721" y="3019189"/>
            <a:ext cx="159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rdiaUPC" panose="020B0304020202020204" pitchFamily="34" charset="-34"/>
                <a:cs typeface="CordiaUPC" panose="020B0304020202020204" pitchFamily="34" charset="-34"/>
              </a:rPr>
              <a:t>Meters depth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3F4420C-F2BD-DE4D-841E-0AB88735342D}"/>
              </a:ext>
            </a:extLst>
          </p:cNvPr>
          <p:cNvSpPr txBox="1"/>
          <p:nvPr/>
        </p:nvSpPr>
        <p:spPr>
          <a:xfrm>
            <a:off x="8971035" y="603137"/>
            <a:ext cx="2511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rdiaUPC" panose="020B0304020202020204" pitchFamily="34" charset="-34"/>
                <a:cs typeface="CordiaUPC" panose="020B0304020202020204" pitchFamily="34" charset="-34"/>
              </a:rPr>
              <a:t>Concentration (no scale)</a:t>
            </a:r>
          </a:p>
        </p:txBody>
      </p:sp>
    </p:spTree>
    <p:extLst>
      <p:ext uri="{BB962C8B-B14F-4D97-AF65-F5344CB8AC3E}">
        <p14:creationId xmlns:p14="http://schemas.microsoft.com/office/powerpoint/2010/main" val="461129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diaUPC" panose="020B0304020202020204" pitchFamily="34" charset="-34"/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diaUPC" panose="020B0304020202020204" pitchFamily="34" charset="-3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diaUPC" panose="020B0304020202020204" pitchFamily="34" charset="-3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7E29FD-AAC8-BB4A-BAF2-A9D994D3D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en-US" sz="6100"/>
              <a:t>Landscape of this brief introduction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61CB9-EE51-4F45-8B05-4030A7B04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en-US" sz="2400" dirty="0"/>
              <a:t>The ocean context</a:t>
            </a:r>
          </a:p>
          <a:p>
            <a:pPr marL="571500" indent="-571500">
              <a:buFont typeface="+mj-lt"/>
              <a:buAutoNum type="romanUcPeriod"/>
            </a:pPr>
            <a:r>
              <a:rPr lang="en-US" sz="2400" dirty="0"/>
              <a:t>The microbial loop + biological carbon pump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Why phytoplankton, though small, are mighty in global ocean ecology + even physics and chemistry</a:t>
            </a:r>
          </a:p>
          <a:p>
            <a:pPr marL="571500" indent="-571500">
              <a:buFont typeface="+mj-lt"/>
              <a:buAutoNum type="romanUcPeriod"/>
            </a:pPr>
            <a:r>
              <a:rPr lang="en-US" sz="2400" dirty="0"/>
              <a:t>A primer on phytoplankton sizes, functions, and physiological features</a:t>
            </a:r>
          </a:p>
          <a:p>
            <a:pPr marL="571500" indent="-571500">
              <a:buFont typeface="+mj-lt"/>
              <a:buAutoNum type="romanUcPeriod"/>
            </a:pPr>
            <a:r>
              <a:rPr lang="en-US" sz="2400" dirty="0"/>
              <a:t>An introduction to major taxonomic groups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C0FE-9EAC-1A44-950D-AACEB2C32A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6658" y="5769864"/>
            <a:ext cx="2377141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BE0A88F0-556B-4BB7-8AAB-D63AEB65C662}" type="datetime1">
              <a:rPr lang="en-US" sz="115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9/2/21</a:t>
            </a:fld>
            <a:endParaRPr lang="en-US" sz="1150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43951D-963D-3B42-94E0-DD2A3F383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83496" y="4892040"/>
            <a:ext cx="1673352" cy="100584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1D2C36F-4504-47C0-B82F-A167342A2754}" type="slidenum">
              <a:rPr lang="en-US" sz="61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 sz="6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64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D3F92-8C5D-6E40-8DCF-C17EA4AD2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things grow, they take nutrients with them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0C6F7F-C2C8-854E-81BE-6E51E6A22A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0" smtClean="0">
                          <a:latin typeface="Cambria Math" panose="02040503050406030204" pitchFamily="18" charset="0"/>
                        </a:rPr>
                        <m:t>106</m:t>
                      </m:r>
                      <m:r>
                        <m:rPr>
                          <m:sty m:val="p"/>
                        </m:rPr>
                        <a:rPr lang="en-US" sz="4800" b="0" i="0" smtClean="0">
                          <a:latin typeface="Cambria Math" panose="02040503050406030204" pitchFamily="18" charset="0"/>
                        </a:rPr>
                        <m:t>C</m:t>
                      </m:r>
                      <m:sSub>
                        <m:sSubPr>
                          <m:ctrlPr>
                            <a:rPr lang="en-US" sz="4800" b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a:rPr lang="en-US" sz="4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4800" b="0" i="0" smtClean="0">
                          <a:latin typeface="Cambria Math" panose="02040503050406030204" pitchFamily="18" charset="0"/>
                        </a:rPr>
                        <m:t>+16</m:t>
                      </m:r>
                      <m:r>
                        <m:rPr>
                          <m:sty m:val="p"/>
                        </m:rPr>
                        <a:rPr lang="en-US" sz="4800" b="0" i="0" smtClean="0">
                          <a:latin typeface="Cambria Math" panose="02040503050406030204" pitchFamily="18" charset="0"/>
                        </a:rPr>
                        <m:t>N</m:t>
                      </m:r>
                      <m:sSubSup>
                        <m:sSubSupPr>
                          <m:ctrlPr>
                            <a:rPr lang="en-US" sz="4800" b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800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a:rPr lang="en-US" sz="48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48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sz="48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800" b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4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4800" b="0" i="0" smtClean="0">
                          <a:latin typeface="Cambria Math" panose="02040503050406030204" pitchFamily="18" charset="0"/>
                        </a:rPr>
                        <m:t>P</m:t>
                      </m:r>
                      <m:sSubSup>
                        <m:sSubSupPr>
                          <m:ctrlPr>
                            <a:rPr lang="en-US" sz="4800" b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800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a:rPr lang="en-US" sz="48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48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sz="4800" b="0" i="0" smtClean="0">
                          <a:latin typeface="Cambria Math" panose="02040503050406030204" pitchFamily="18" charset="0"/>
                        </a:rPr>
                        <m:t>+122</m:t>
                      </m:r>
                      <m:sSub>
                        <m:sSubPr>
                          <m:ctrlPr>
                            <a:rPr lang="en-US" sz="4800" b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4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4800" b="0" i="0" smtClean="0"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US" sz="4800" b="0" i="0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4800" b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US" sz="48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106</m:t>
                          </m:r>
                        </m:sub>
                      </m:sSub>
                      <m:sSub>
                        <m:sSubPr>
                          <m:ctrlPr>
                            <a:rPr lang="en-US" sz="4800" b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48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246</m:t>
                          </m:r>
                        </m:sub>
                      </m:sSub>
                      <m:sSub>
                        <m:sSubPr>
                          <m:ctrlPr>
                            <a:rPr lang="en-US" sz="4800" b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a:rPr lang="en-US" sz="48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110</m:t>
                          </m:r>
                        </m:sub>
                      </m:sSub>
                      <m:sSub>
                        <m:sSubPr>
                          <m:ctrlPr>
                            <a:rPr lang="en-US" sz="4800" b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US" sz="48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48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4800" b="0" i="0" smtClean="0">
                          <a:latin typeface="Cambria Math" panose="02040503050406030204" pitchFamily="18" charset="0"/>
                        </a:rPr>
                        <m:t>+138</m:t>
                      </m:r>
                      <m:sSub>
                        <m:sSubPr>
                          <m:ctrlPr>
                            <a:rPr lang="en-US" sz="4800" b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a:rPr lang="en-US" sz="4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800" dirty="0">
                  <a:cs typeface="CordiaUPC" panose="020B0304020202020204" pitchFamily="34" charset="-34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0C6F7F-C2C8-854E-81BE-6E51E6A22A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2D1E3-D82E-9C47-B5E2-0E16DE477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32281-B042-024E-B2AC-51AA7D843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578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C35A348-C5D6-4112-9FDD-93A493B01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01B519-0A05-BD46-942D-84D02CE5A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034168"/>
            <a:ext cx="8929915" cy="1400400"/>
          </a:xfrm>
        </p:spPr>
        <p:txBody>
          <a:bodyPr vert="horz" wrap="square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cs typeface="CordiaUPC" panose="020B0304020202020204" pitchFamily="34" charset="-34"/>
              </a:rPr>
              <a:t>When particles sink, they export (and potentially bury) these nutrients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20551-F8FC-0F46-8D69-5D542A5DF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4706" y="4081356"/>
            <a:ext cx="3494088" cy="7087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chemeClr val="bg1"/>
                </a:solidFill>
                <a:cs typeface="CordiaUPC" panose="020B0304020202020204" pitchFamily="34" charset="-34"/>
              </a:rPr>
              <a:t>Marine Snow – Richard </a:t>
            </a:r>
            <a:r>
              <a:rPr lang="en-US" sz="2400" kern="1200" dirty="0" err="1">
                <a:solidFill>
                  <a:schemeClr val="bg1"/>
                </a:solidFill>
                <a:cs typeface="CordiaUPC" panose="020B0304020202020204" pitchFamily="34" charset="-34"/>
              </a:rPr>
              <a:t>Lampitt</a:t>
            </a:r>
            <a:endParaRPr lang="en-US" sz="2400" kern="1200" dirty="0">
              <a:solidFill>
                <a:schemeClr val="bg1"/>
              </a:solidFill>
              <a:cs typeface="CordiaUPC" panose="020B0304020202020204" pitchFamily="34" charset="-34"/>
            </a:endParaRPr>
          </a:p>
        </p:txBody>
      </p:sp>
      <p:pic>
        <p:nvPicPr>
          <p:cNvPr id="9" name="Picture 8" descr="Salp-L.Koren.jpg">
            <a:extLst>
              <a:ext uri="{FF2B5EF4-FFF2-40B4-BE49-F238E27FC236}">
                <a16:creationId xmlns:a16="http://schemas.microsoft.com/office/drawing/2014/main" id="{2CE1A9D9-EF3B-7348-8ACD-B12DE5C85E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2" r="26807" b="-3"/>
          <a:stretch/>
        </p:blipFill>
        <p:spPr>
          <a:xfrm>
            <a:off x="20" y="10"/>
            <a:ext cx="4000480" cy="4005933"/>
          </a:xfrm>
          <a:custGeom>
            <a:avLst/>
            <a:gdLst/>
            <a:ahLst/>
            <a:cxnLst/>
            <a:rect l="l" t="t" r="r" b="b"/>
            <a:pathLst>
              <a:path w="4000500" h="4005943">
                <a:moveTo>
                  <a:pt x="0" y="0"/>
                </a:moveTo>
                <a:lnTo>
                  <a:pt x="4000500" y="0"/>
                </a:lnTo>
                <a:lnTo>
                  <a:pt x="4000500" y="3936797"/>
                </a:lnTo>
                <a:lnTo>
                  <a:pt x="3316514" y="4005943"/>
                </a:lnTo>
                <a:lnTo>
                  <a:pt x="0" y="3964175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7CB50F-9425-534F-AB57-1E383D2819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28" r="14428" b="-3"/>
          <a:stretch/>
        </p:blipFill>
        <p:spPr>
          <a:xfrm>
            <a:off x="4191002" y="10"/>
            <a:ext cx="3809998" cy="3917529"/>
          </a:xfrm>
          <a:custGeom>
            <a:avLst/>
            <a:gdLst/>
            <a:ahLst/>
            <a:cxnLst/>
            <a:rect l="l" t="t" r="r" b="b"/>
            <a:pathLst>
              <a:path w="3809998" h="3917539">
                <a:moveTo>
                  <a:pt x="0" y="0"/>
                </a:moveTo>
                <a:lnTo>
                  <a:pt x="3809998" y="0"/>
                </a:lnTo>
                <a:lnTo>
                  <a:pt x="3809998" y="3909212"/>
                </a:lnTo>
                <a:lnTo>
                  <a:pt x="1781628" y="3737429"/>
                </a:lnTo>
                <a:lnTo>
                  <a:pt x="0" y="3917539"/>
                </a:lnTo>
                <a:close/>
              </a:path>
            </a:pathLst>
          </a:custGeom>
        </p:spPr>
      </p:pic>
      <p:pic>
        <p:nvPicPr>
          <p:cNvPr id="7" name="Content Placeholder 6" descr="Lampitt_MSP_4.jpg">
            <a:extLst>
              <a:ext uri="{FF2B5EF4-FFF2-40B4-BE49-F238E27FC236}">
                <a16:creationId xmlns:a16="http://schemas.microsoft.com/office/drawing/2014/main" id="{FE0484F0-0D06-8D47-AE73-41EEB3F0B3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5" r="9550" b="2"/>
          <a:stretch/>
        </p:blipFill>
        <p:spPr>
          <a:xfrm>
            <a:off x="8191500" y="10"/>
            <a:ext cx="4000500" cy="3959022"/>
          </a:xfrm>
          <a:custGeom>
            <a:avLst/>
            <a:gdLst/>
            <a:ahLst/>
            <a:cxnLst/>
            <a:rect l="l" t="t" r="r" b="b"/>
            <a:pathLst>
              <a:path w="4000500" h="3959032">
                <a:moveTo>
                  <a:pt x="0" y="0"/>
                </a:moveTo>
                <a:lnTo>
                  <a:pt x="4000500" y="0"/>
                </a:lnTo>
                <a:lnTo>
                  <a:pt x="4000500" y="3959032"/>
                </a:lnTo>
                <a:lnTo>
                  <a:pt x="9072" y="3926114"/>
                </a:lnTo>
                <a:lnTo>
                  <a:pt x="0" y="3925346"/>
                </a:lnTo>
                <a:close/>
              </a:path>
            </a:pathLst>
          </a:custGeom>
          <a:scene3d>
            <a:camera prst="orthographicFront">
              <a:rot lat="0" lon="0" rev="16200000"/>
            </a:camera>
            <a:lightRig rig="threePt" dir="t"/>
          </a:scene3d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C0B7807-0C83-4963-821A-69B172722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B027EC7-3252-48A2-A7A4-1741F72E47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EBC51E4-7477-4290-BBD0-18AD942C3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5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DE402FF-0A7C-FA49-BCC6-9777169B7190}"/>
              </a:ext>
            </a:extLst>
          </p:cNvPr>
          <p:cNvSpPr txBox="1">
            <a:spLocks/>
          </p:cNvSpPr>
          <p:nvPr/>
        </p:nvSpPr>
        <p:spPr>
          <a:xfrm>
            <a:off x="4348956" y="4204239"/>
            <a:ext cx="3494088" cy="70871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CordiaUPC" panose="020B0304020202020204" pitchFamily="34" charset="-34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CordiaUPC" panose="020B0304020202020204" pitchFamily="34" charset="-34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ordiaUPC" panose="020B0304020202020204" pitchFamily="34" charset="-34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ordiaUPC" panose="020B0304020202020204" pitchFamily="34" charset="-34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ordiaUPC" panose="020B0304020202020204" pitchFamily="34" charset="-34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cs typeface="CordiaUPC" panose="020B0304020202020204" pitchFamily="34" charset="-34"/>
              </a:rPr>
              <a:t>Zooplankton Fecal Pellets – Debbie Steinberg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DA94004F-8DB5-2047-934A-19F46579AAAB}"/>
              </a:ext>
            </a:extLst>
          </p:cNvPr>
          <p:cNvSpPr txBox="1">
            <a:spLocks/>
          </p:cNvSpPr>
          <p:nvPr/>
        </p:nvSpPr>
        <p:spPr>
          <a:xfrm>
            <a:off x="101704" y="4005943"/>
            <a:ext cx="3494088" cy="7087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CordiaUPC" panose="020B0304020202020204" pitchFamily="34" charset="-34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CordiaUPC" panose="020B0304020202020204" pitchFamily="34" charset="-34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ordiaUPC" panose="020B0304020202020204" pitchFamily="34" charset="-34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ordiaUPC" panose="020B0304020202020204" pitchFamily="34" charset="-34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ordiaUPC" panose="020B0304020202020204" pitchFamily="34" charset="-34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err="1">
                <a:solidFill>
                  <a:schemeClr val="bg1"/>
                </a:solidFill>
                <a:cs typeface="CordiaUPC" panose="020B0304020202020204" pitchFamily="34" charset="-34"/>
              </a:rPr>
              <a:t>Salp</a:t>
            </a:r>
            <a:r>
              <a:rPr lang="en-US" sz="2400" dirty="0">
                <a:solidFill>
                  <a:schemeClr val="bg1"/>
                </a:solidFill>
                <a:cs typeface="CordiaUPC" panose="020B0304020202020204" pitchFamily="34" charset="-34"/>
              </a:rPr>
              <a:t> – L. </a:t>
            </a:r>
            <a:r>
              <a:rPr lang="en-US" sz="2400" dirty="0" err="1">
                <a:solidFill>
                  <a:schemeClr val="bg1"/>
                </a:solidFill>
                <a:cs typeface="CordiaUPC" panose="020B0304020202020204" pitchFamily="34" charset="-34"/>
              </a:rPr>
              <a:t>Koren</a:t>
            </a:r>
            <a:endParaRPr lang="en-US" sz="2400" dirty="0">
              <a:solidFill>
                <a:schemeClr val="bg1"/>
              </a:solidFill>
              <a:cs typeface="CordiaUPC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76568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06EC34-440B-3C46-B7AE-96879103B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 fontScale="90000"/>
          </a:bodyPr>
          <a:lstStyle/>
          <a:p>
            <a:r>
              <a:rPr lang="en-US" sz="5200" dirty="0"/>
              <a:t>The sinking of ocean particles determines deep ocean activity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8AF43-1D76-B540-BA6F-7AA4BDF53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68770" cy="2825496"/>
          </a:xfrm>
        </p:spPr>
        <p:txBody>
          <a:bodyPr>
            <a:normAutofit/>
          </a:bodyPr>
          <a:lstStyle/>
          <a:p>
            <a:r>
              <a:rPr lang="en-US" sz="3200" dirty="0"/>
              <a:t>10-30% of NPP from euphotic zone sinks</a:t>
            </a:r>
          </a:p>
          <a:p>
            <a:r>
              <a:rPr lang="en-US" sz="3200" dirty="0"/>
              <a:t>Less than 1% of particles that sink actually reach bottom</a:t>
            </a:r>
          </a:p>
          <a:p>
            <a:pPr lvl="1"/>
            <a:r>
              <a:rPr lang="en-US" sz="2800" dirty="0"/>
              <a:t>Mostly, nutrients are </a:t>
            </a:r>
            <a:r>
              <a:rPr lang="en-US" sz="2800" dirty="0" err="1"/>
              <a:t>remineralized</a:t>
            </a:r>
            <a:r>
              <a:rPr lang="en-US" sz="2800" dirty="0"/>
              <a:t> as organisms consume and use them</a:t>
            </a:r>
          </a:p>
          <a:p>
            <a:endParaRPr lang="en-US" sz="3200" dirty="0"/>
          </a:p>
        </p:txBody>
      </p:sp>
      <p:pic>
        <p:nvPicPr>
          <p:cNvPr id="7" name="Picture 6" descr="Screen Shot 2013-05-02 at 9.56.45 AM.png">
            <a:extLst>
              <a:ext uri="{FF2B5EF4-FFF2-40B4-BE49-F238E27FC236}">
                <a16:creationId xmlns:a16="http://schemas.microsoft.com/office/drawing/2014/main" id="{8F02DFCB-AD78-A049-BED1-E23A75938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404" y="601133"/>
            <a:ext cx="4227009" cy="558021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6A657-E97B-5145-9ED4-F79C4844EF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8" y="6356350"/>
            <a:ext cx="170438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9/2/21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BC5DD-11F5-5C44-9B0E-1A5492691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6424" y="6356350"/>
            <a:ext cx="285292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154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E1109CCB-EC05-F443-BB8B-63C9D15A8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135" y="55230"/>
            <a:ext cx="9527275" cy="510042"/>
          </a:xfrm>
          <a:prstGeom prst="round2Same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And that’s not even half the story!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709229-DF7C-E948-9773-2752658E0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56" r="2" b="1642"/>
          <a:stretch/>
        </p:blipFill>
        <p:spPr>
          <a:xfrm>
            <a:off x="1443301" y="530866"/>
            <a:ext cx="8062821" cy="527451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97908-99E0-CE48-9A3B-A854258AA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E0A88F0-556B-4BB7-8AAB-D63AEB65C662}" type="datetime1">
              <a:rPr lang="en-US" smtClean="0"/>
              <a:pPr defTabSz="914400">
                <a:spcAft>
                  <a:spcPts val="600"/>
                </a:spcAft>
              </a:pPr>
              <a:t>9/2/21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E6B08-03DD-6442-9540-2F528E522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1D2C36F-4504-47C0-B82F-A167342A2754}" type="slidenum">
              <a:rPr lang="en-US" smtClean="0"/>
              <a:pPr defTabSz="914400"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516116-59CB-5C43-8AA4-31E5FFFA089A}"/>
              </a:ext>
            </a:extLst>
          </p:cNvPr>
          <p:cNvSpPr txBox="1"/>
          <p:nvPr/>
        </p:nvSpPr>
        <p:spPr>
          <a:xfrm>
            <a:off x="8006317" y="5726891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rdiaUPC" panose="020B0304020202020204" pitchFamily="34" charset="-34"/>
              </a:rPr>
              <a:t>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3127236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E1109CCB-EC05-F443-BB8B-63C9D15A8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135" y="55230"/>
            <a:ext cx="9527275" cy="510042"/>
          </a:xfrm>
          <a:prstGeom prst="round2Same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And that’s not even half the story!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709229-DF7C-E948-9773-2752658E0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56" r="2" b="1642"/>
          <a:stretch/>
        </p:blipFill>
        <p:spPr>
          <a:xfrm>
            <a:off x="1443301" y="530866"/>
            <a:ext cx="8062821" cy="527451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97908-99E0-CE48-9A3B-A854258AA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E0A88F0-556B-4BB7-8AAB-D63AEB65C662}" type="datetime1">
              <a:rPr lang="en-US" smtClean="0"/>
              <a:pPr defTabSz="914400">
                <a:spcAft>
                  <a:spcPts val="600"/>
                </a:spcAft>
              </a:pPr>
              <a:t>9/2/21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E6B08-03DD-6442-9540-2F528E522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1D2C36F-4504-47C0-B82F-A167342A2754}" type="slidenum">
              <a:rPr lang="en-US" smtClean="0"/>
              <a:pPr defTabSz="914400">
                <a:spcAft>
                  <a:spcPts val="600"/>
                </a:spcAft>
              </a:pPr>
              <a:t>24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516116-59CB-5C43-8AA4-31E5FFFA089A}"/>
              </a:ext>
            </a:extLst>
          </p:cNvPr>
          <p:cNvSpPr txBox="1"/>
          <p:nvPr/>
        </p:nvSpPr>
        <p:spPr>
          <a:xfrm>
            <a:off x="8006317" y="5726891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rdiaUPC" panose="020B0304020202020204" pitchFamily="34" charset="-34"/>
              </a:rPr>
              <a:t>Wikimedia Commons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D461012-E8AF-834A-AD99-4298BBB6BA94}"/>
              </a:ext>
            </a:extLst>
          </p:cNvPr>
          <p:cNvSpPr/>
          <p:nvPr/>
        </p:nvSpPr>
        <p:spPr>
          <a:xfrm>
            <a:off x="1828800" y="530866"/>
            <a:ext cx="5660571" cy="2038163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diaUPC" panose="020B0304020202020204" pitchFamily="34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A99603-1EA9-7845-9BED-676528649802}"/>
              </a:ext>
            </a:extLst>
          </p:cNvPr>
          <p:cNvSpPr txBox="1"/>
          <p:nvPr/>
        </p:nvSpPr>
        <p:spPr>
          <a:xfrm>
            <a:off x="7329714" y="711200"/>
            <a:ext cx="36576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rdiaUPC" panose="020B0304020202020204" pitchFamily="34" charset="-34"/>
              </a:rPr>
              <a:t>Instead of cycling, biomass gets shunted straight back to the dissolved and particulate pools.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CF441-DE87-AB4C-B0E4-AD4AE96C30E8}"/>
              </a:ext>
            </a:extLst>
          </p:cNvPr>
          <p:cNvSpPr txBox="1"/>
          <p:nvPr/>
        </p:nvSpPr>
        <p:spPr>
          <a:xfrm>
            <a:off x="628652" y="2802208"/>
            <a:ext cx="36576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rdiaUPC" panose="020B0304020202020204" pitchFamily="34" charset="-34"/>
              </a:rPr>
              <a:t>This makes it available to microbes, and reduces export in the short term.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D75523-86B2-2E47-92DD-907F08F7FB29}"/>
              </a:ext>
            </a:extLst>
          </p:cNvPr>
          <p:cNvSpPr txBox="1"/>
          <p:nvPr/>
        </p:nvSpPr>
        <p:spPr>
          <a:xfrm>
            <a:off x="3534972" y="4303793"/>
            <a:ext cx="3657600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ordiaUPC" panose="020B0304020202020204" pitchFamily="34" charset="-34"/>
              </a:rPr>
              <a:t>10-50% (!!!) of daily production is “consumed” by viruses!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59E2EB-E328-CF4C-9C1D-F086F470C8EB}"/>
              </a:ext>
            </a:extLst>
          </p:cNvPr>
          <p:cNvSpPr txBox="1"/>
          <p:nvPr/>
        </p:nvSpPr>
        <p:spPr>
          <a:xfrm>
            <a:off x="7005297" y="3965806"/>
            <a:ext cx="292247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rdiaUPC" panose="020B0304020202020204" pitchFamily="34" charset="-34"/>
              </a:rPr>
              <a:t>(30-100% is eaten by grazers)</a:t>
            </a:r>
          </a:p>
        </p:txBody>
      </p:sp>
    </p:spTree>
    <p:extLst>
      <p:ext uri="{BB962C8B-B14F-4D97-AF65-F5344CB8AC3E}">
        <p14:creationId xmlns:p14="http://schemas.microsoft.com/office/powerpoint/2010/main" val="69145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0ABC4-6AC9-664F-B89E-D51C5B0A8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4444" y="2402613"/>
            <a:ext cx="3282184" cy="33318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The biological pump is relevant to global biogeochemical cycles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F1B61-69F4-8247-9053-6B51866360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64328" y="6140304"/>
            <a:ext cx="3489624" cy="2870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E0A88F0-556B-4BB7-8AAB-D63AEB65C662}" type="datetime1">
              <a:rPr lang="en-US" smtClean="0"/>
              <a:pPr defTabSz="914400">
                <a:spcAft>
                  <a:spcPts val="600"/>
                </a:spcAft>
              </a:pPr>
              <a:t>9/2/21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25FCEC-DC87-AC45-BC64-E88C7EE5D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1D2C36F-4504-47C0-B82F-A167342A2754}" type="slidenum">
              <a:rPr lang="en-US" smtClean="0"/>
              <a:pPr defTabSz="914400">
                <a:spcAft>
                  <a:spcPts val="600"/>
                </a:spcAft>
              </a:pPr>
              <a:t>25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119419-AB61-D74B-A857-8D51EC208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08" y="175141"/>
            <a:ext cx="6189947" cy="65007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5215A1-ABFD-774B-9376-17D858298803}"/>
              </a:ext>
            </a:extLst>
          </p:cNvPr>
          <p:cNvSpPr txBox="1"/>
          <p:nvPr/>
        </p:nvSpPr>
        <p:spPr>
          <a:xfrm>
            <a:off x="4442482" y="6523072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rdiaUPC" panose="020B0304020202020204" pitchFamily="34" charset="-34"/>
              </a:rPr>
              <a:t>Falkowski</a:t>
            </a:r>
            <a:r>
              <a:rPr lang="en-US" dirty="0">
                <a:latin typeface="CordiaUPC" panose="020B0304020202020204" pitchFamily="34" charset="-34"/>
              </a:rPr>
              <a:t> et al. 2007</a:t>
            </a:r>
          </a:p>
        </p:txBody>
      </p:sp>
    </p:spTree>
    <p:extLst>
      <p:ext uri="{BB962C8B-B14F-4D97-AF65-F5344CB8AC3E}">
        <p14:creationId xmlns:p14="http://schemas.microsoft.com/office/powerpoint/2010/main" val="767787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1CE32-0F47-C943-AD43-9514F3902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8000" kern="1200" dirty="0">
                <a:solidFill>
                  <a:schemeClr val="tx1"/>
                </a:solidFill>
                <a:ea typeface="+mj-ea"/>
                <a:cs typeface="+mj-cs"/>
              </a:rPr>
              <a:t>How can we contextualize phytoplankton sizes and functions?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769B7-443A-C04C-BBCD-7DB1BB298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0E05506-6815-4E0E-B1DE-ECA35C2016DF}" type="datetime1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9/2/21</a:t>
            </a:fld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59732-0233-FE44-8C24-AAAD17A65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956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A9DF2-3265-F84D-94EE-1818634BE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(and chlorophyll) saturates at high irradiance levels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60773-D1E6-1D43-BB84-66B49B101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6FEAD-D3D6-494B-9575-BEC64056B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F4B945-737A-CE48-A5D2-5304033E7F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46" b="30804"/>
          <a:stretch/>
        </p:blipFill>
        <p:spPr>
          <a:xfrm>
            <a:off x="1640830" y="1804792"/>
            <a:ext cx="8910340" cy="443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13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F707-E9C2-234B-BA15-DF10A6CAD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75" y="658807"/>
            <a:ext cx="8891690" cy="10354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The mind-boggling scales of (marine) phytoplankton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CACC2-FDDE-DC42-9A6F-B610AA6F7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1D2C36F-4504-47C0-B82F-A167342A2754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8026E27A-D8C3-E64A-91B6-92705F75B130}"/>
              </a:ext>
            </a:extLst>
          </p:cNvPr>
          <p:cNvSpPr/>
          <p:nvPr/>
        </p:nvSpPr>
        <p:spPr>
          <a:xfrm>
            <a:off x="691763" y="2633250"/>
            <a:ext cx="10662037" cy="377371"/>
          </a:xfrm>
          <a:prstGeom prst="left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diaUPC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767848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F707-E9C2-234B-BA15-DF10A6CAD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75" y="658807"/>
            <a:ext cx="8891690" cy="10354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The mind-boggling scales of (marine) phytoplankton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CACC2-FDDE-DC42-9A6F-B610AA6F7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1D2C36F-4504-47C0-B82F-A167342A2754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8026E27A-D8C3-E64A-91B6-92705F75B130}"/>
              </a:ext>
            </a:extLst>
          </p:cNvPr>
          <p:cNvSpPr/>
          <p:nvPr/>
        </p:nvSpPr>
        <p:spPr>
          <a:xfrm>
            <a:off x="691763" y="2633250"/>
            <a:ext cx="10662037" cy="377371"/>
          </a:xfrm>
          <a:prstGeom prst="left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diaUPC" panose="020B0304020202020204" pitchFamily="34" charset="-3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59F9B5-4F58-9D43-92AB-10169593D287}"/>
              </a:ext>
            </a:extLst>
          </p:cNvPr>
          <p:cNvSpPr/>
          <p:nvPr/>
        </p:nvSpPr>
        <p:spPr>
          <a:xfrm>
            <a:off x="691763" y="2923923"/>
            <a:ext cx="336577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cap="none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rdiaUPC" panose="020B0304020202020204" pitchFamily="34" charset="-34"/>
              </a:rPr>
              <a:t>Prochlorococcus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32678D-C330-FB43-AF06-80E4C4462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86" b="92500" l="10000" r="90000">
                        <a14:foregroundMark x1="44786" y1="9143" x2="44786" y2="9143"/>
                        <a14:foregroundMark x1="48143" y1="5357" x2="48143" y2="5357"/>
                        <a14:foregroundMark x1="54071" y1="92500" x2="54071" y2="9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05778" y="3454767"/>
            <a:ext cx="1053280" cy="10532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CCED1B-BFE0-C247-92AE-DA17FCEA89A3}"/>
              </a:ext>
            </a:extLst>
          </p:cNvPr>
          <p:cNvSpPr txBox="1"/>
          <p:nvPr/>
        </p:nvSpPr>
        <p:spPr>
          <a:xfrm>
            <a:off x="1922822" y="4490842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rdiaUPC" panose="020B0304020202020204" pitchFamily="34" charset="-34"/>
              </a:rPr>
              <a:t>0.7 microns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0DDE42-DB6D-1441-B7CF-487CF39BF30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0732" y="4305557"/>
            <a:ext cx="2349721" cy="23497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C47EA7-05C9-E743-B36F-47662C796E06}"/>
              </a:ext>
            </a:extLst>
          </p:cNvPr>
          <p:cNvSpPr txBox="1"/>
          <p:nvPr/>
        </p:nvSpPr>
        <p:spPr>
          <a:xfrm>
            <a:off x="743122" y="5643861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rdiaUPC" panose="020B0304020202020204" pitchFamily="34" charset="-34"/>
              </a:rPr>
              <a:t>(20 inches)</a:t>
            </a:r>
          </a:p>
        </p:txBody>
      </p:sp>
    </p:spTree>
    <p:extLst>
      <p:ext uri="{BB962C8B-B14F-4D97-AF65-F5344CB8AC3E}">
        <p14:creationId xmlns:p14="http://schemas.microsoft.com/office/powerpoint/2010/main" val="1623046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0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diaUPC" panose="020B0304020202020204" pitchFamily="34" charset="-34"/>
            </a:endParaRPr>
          </a:p>
        </p:txBody>
      </p:sp>
      <p:sp useBgFill="1">
        <p:nvSpPr>
          <p:cNvPr id="19" name="Freeform: Shape 12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diaUPC" panose="020B0304020202020204" pitchFamily="34" charset="-34"/>
              <a:ea typeface="+mn-ea"/>
              <a:cs typeface="+mn-cs"/>
            </a:endParaRPr>
          </a:p>
        </p:txBody>
      </p:sp>
      <p:sp useBgFill="1">
        <p:nvSpPr>
          <p:cNvPr id="20" name="Freeform: Shape 14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diaUPC" panose="020B0304020202020204" pitchFamily="34" charset="-3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EECC34-3016-B946-B46E-75602771D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cs typeface="CordiaUPC" panose="020B0304020202020204" pitchFamily="34" charset="-34"/>
              </a:rPr>
              <a:t>The oceanic context for phytoplankton communities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diaUPC" panose="020B0304020202020204" pitchFamily="34" charset="-34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545A5-34B8-E640-961F-C2DB94A162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4163" y="6356350"/>
            <a:ext cx="116603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0E05506-6815-4E0E-B1DE-ECA35C2016DF}" type="datetime1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9/2/21</a:t>
            </a:fld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340B9-5757-2E48-81CF-0651D5E40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9019" y="6356350"/>
            <a:ext cx="126881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7988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F707-E9C2-234B-BA15-DF10A6CAD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75" y="658807"/>
            <a:ext cx="8891690" cy="10354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The mind-boggling scales of (marine) phytoplankton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CACC2-FDDE-DC42-9A6F-B610AA6F7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1D2C36F-4504-47C0-B82F-A167342A2754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30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8026E27A-D8C3-E64A-91B6-92705F75B130}"/>
              </a:ext>
            </a:extLst>
          </p:cNvPr>
          <p:cNvSpPr/>
          <p:nvPr/>
        </p:nvSpPr>
        <p:spPr>
          <a:xfrm>
            <a:off x="691763" y="2633250"/>
            <a:ext cx="10662037" cy="377371"/>
          </a:xfrm>
          <a:prstGeom prst="left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diaUPC" panose="020B0304020202020204" pitchFamily="34" charset="-3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59F9B5-4F58-9D43-92AB-10169593D287}"/>
              </a:ext>
            </a:extLst>
          </p:cNvPr>
          <p:cNvSpPr/>
          <p:nvPr/>
        </p:nvSpPr>
        <p:spPr>
          <a:xfrm>
            <a:off x="691763" y="2923923"/>
            <a:ext cx="336577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cap="none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rdiaUPC" panose="020B0304020202020204" pitchFamily="34" charset="-34"/>
              </a:rPr>
              <a:t>Prochlorococcus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32678D-C330-FB43-AF06-80E4C4462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86" b="92500" l="10000" r="90000">
                        <a14:foregroundMark x1="44786" y1="9143" x2="44786" y2="9143"/>
                        <a14:foregroundMark x1="48143" y1="5357" x2="48143" y2="5357"/>
                        <a14:foregroundMark x1="54071" y1="92500" x2="54071" y2="9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05778" y="3454767"/>
            <a:ext cx="1053280" cy="10532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CCED1B-BFE0-C247-92AE-DA17FCEA89A3}"/>
              </a:ext>
            </a:extLst>
          </p:cNvPr>
          <p:cNvSpPr txBox="1"/>
          <p:nvPr/>
        </p:nvSpPr>
        <p:spPr>
          <a:xfrm>
            <a:off x="1922822" y="4490842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rdiaUPC" panose="020B0304020202020204" pitchFamily="34" charset="-34"/>
              </a:rPr>
              <a:t>0.7 microns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0DDE42-DB6D-1441-B7CF-487CF39BF30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0732" y="4305557"/>
            <a:ext cx="2349721" cy="23497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C47EA7-05C9-E743-B36F-47662C796E06}"/>
              </a:ext>
            </a:extLst>
          </p:cNvPr>
          <p:cNvSpPr txBox="1"/>
          <p:nvPr/>
        </p:nvSpPr>
        <p:spPr>
          <a:xfrm>
            <a:off x="743122" y="5643861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rdiaUPC" panose="020B0304020202020204" pitchFamily="34" charset="-34"/>
              </a:rPr>
              <a:t>(20 inches)</a:t>
            </a:r>
          </a:p>
        </p:txBody>
      </p:sp>
      <p:pic>
        <p:nvPicPr>
          <p:cNvPr id="12" name="Picture 11" descr="A group of eggs&#10;&#10;Description automatically generated with low confidence">
            <a:extLst>
              <a:ext uri="{FF2B5EF4-FFF2-40B4-BE49-F238E27FC236}">
                <a16:creationId xmlns:a16="http://schemas.microsoft.com/office/drawing/2014/main" id="{48A383C9-C532-FD48-81A6-D7C07EE16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760" y="3034530"/>
            <a:ext cx="1267274" cy="12761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0F8D73-81F9-A647-BECD-5C734660CD86}"/>
              </a:ext>
            </a:extLst>
          </p:cNvPr>
          <p:cNvSpPr txBox="1"/>
          <p:nvPr/>
        </p:nvSpPr>
        <p:spPr>
          <a:xfrm>
            <a:off x="3949940" y="1550632"/>
            <a:ext cx="1596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rdiaUPC" panose="020B0304020202020204" pitchFamily="34" charset="-34"/>
              </a:rPr>
              <a:t>5-20 microns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ordiaUPC" panose="020B0304020202020204" pitchFamily="34" charset="-34"/>
              </a:rPr>
              <a:t>(10x bigger than 0.5)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9064F3-FF5F-8A40-AF89-377B6B020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5357" y="3949601"/>
            <a:ext cx="2870171" cy="2870171"/>
          </a:xfrm>
          <a:prstGeom prst="roundRect">
            <a:avLst>
              <a:gd name="adj" fmla="val 42953"/>
            </a:avLst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35051DF-53FD-014C-BA2A-CC39F2B407F5}"/>
              </a:ext>
            </a:extLst>
          </p:cNvPr>
          <p:cNvSpPr/>
          <p:nvPr/>
        </p:nvSpPr>
        <p:spPr>
          <a:xfrm>
            <a:off x="4654847" y="2923688"/>
            <a:ext cx="336577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i="1" cap="none" spc="50" dirty="0" err="1">
                <a:ln w="9525" cmpd="sng">
                  <a:solidFill>
                    <a:schemeClr val="bg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rdiaUPC" panose="020B0304020202020204" pitchFamily="34" charset="-34"/>
              </a:rPr>
              <a:t>Emiliania</a:t>
            </a:r>
            <a:r>
              <a:rPr lang="en-US" sz="2800" i="1" cap="none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rdiaUPC" panose="020B0304020202020204" pitchFamily="34" charset="-34"/>
              </a:rPr>
              <a:t> </a:t>
            </a:r>
            <a:r>
              <a:rPr lang="en-US" sz="2800" i="1" cap="none" spc="50" dirty="0" err="1">
                <a:ln w="9525" cmpd="sng">
                  <a:solidFill>
                    <a:schemeClr val="bg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rdiaUPC" panose="020B0304020202020204" pitchFamily="34" charset="-34"/>
              </a:rPr>
              <a:t>huxleyi</a:t>
            </a:r>
            <a:endParaRPr lang="en-US" sz="2800" i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rdiaUPC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68136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F707-E9C2-234B-BA15-DF10A6CAD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75" y="658807"/>
            <a:ext cx="8891690" cy="10354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The mind-boggling scales of (marine) phytoplankton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CACC2-FDDE-DC42-9A6F-B610AA6F7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1D2C36F-4504-47C0-B82F-A167342A2754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31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8026E27A-D8C3-E64A-91B6-92705F75B130}"/>
              </a:ext>
            </a:extLst>
          </p:cNvPr>
          <p:cNvSpPr/>
          <p:nvPr/>
        </p:nvSpPr>
        <p:spPr>
          <a:xfrm>
            <a:off x="691763" y="2633250"/>
            <a:ext cx="10662037" cy="377371"/>
          </a:xfrm>
          <a:prstGeom prst="left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diaUPC" panose="020B0304020202020204" pitchFamily="34" charset="-3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59F9B5-4F58-9D43-92AB-10169593D287}"/>
              </a:ext>
            </a:extLst>
          </p:cNvPr>
          <p:cNvSpPr/>
          <p:nvPr/>
        </p:nvSpPr>
        <p:spPr>
          <a:xfrm>
            <a:off x="691763" y="2923923"/>
            <a:ext cx="336577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cap="none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rdiaUPC" panose="020B0304020202020204" pitchFamily="34" charset="-34"/>
              </a:rPr>
              <a:t>Prochlorococcus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32678D-C330-FB43-AF06-80E4C4462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86" b="92500" l="10000" r="90000">
                        <a14:foregroundMark x1="44786" y1="9143" x2="44786" y2="9143"/>
                        <a14:foregroundMark x1="48143" y1="5357" x2="48143" y2="5357"/>
                        <a14:foregroundMark x1="54071" y1="92500" x2="54071" y2="9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05778" y="3454767"/>
            <a:ext cx="1053280" cy="10532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CCED1B-BFE0-C247-92AE-DA17FCEA89A3}"/>
              </a:ext>
            </a:extLst>
          </p:cNvPr>
          <p:cNvSpPr txBox="1"/>
          <p:nvPr/>
        </p:nvSpPr>
        <p:spPr>
          <a:xfrm>
            <a:off x="1922822" y="4490842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rdiaUPC" panose="020B0304020202020204" pitchFamily="34" charset="-34"/>
              </a:rPr>
              <a:t>0.7 microns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0DDE42-DB6D-1441-B7CF-487CF39BF30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0732" y="4305557"/>
            <a:ext cx="2349721" cy="23497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C47EA7-05C9-E743-B36F-47662C796E06}"/>
              </a:ext>
            </a:extLst>
          </p:cNvPr>
          <p:cNvSpPr txBox="1"/>
          <p:nvPr/>
        </p:nvSpPr>
        <p:spPr>
          <a:xfrm>
            <a:off x="743122" y="5643861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rdiaUPC" panose="020B0304020202020204" pitchFamily="34" charset="-34"/>
              </a:rPr>
              <a:t>(20 inches)</a:t>
            </a:r>
          </a:p>
        </p:txBody>
      </p:sp>
      <p:pic>
        <p:nvPicPr>
          <p:cNvPr id="12" name="Picture 11" descr="A group of eggs&#10;&#10;Description automatically generated with low confidence">
            <a:extLst>
              <a:ext uri="{FF2B5EF4-FFF2-40B4-BE49-F238E27FC236}">
                <a16:creationId xmlns:a16="http://schemas.microsoft.com/office/drawing/2014/main" id="{48A383C9-C532-FD48-81A6-D7C07EE16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4098" y="3362611"/>
            <a:ext cx="1267274" cy="12761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0F8D73-81F9-A647-BECD-5C734660CD86}"/>
              </a:ext>
            </a:extLst>
          </p:cNvPr>
          <p:cNvSpPr txBox="1"/>
          <p:nvPr/>
        </p:nvSpPr>
        <p:spPr>
          <a:xfrm>
            <a:off x="3888907" y="2970262"/>
            <a:ext cx="1596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rdiaUPC" panose="020B0304020202020204" pitchFamily="34" charset="-34"/>
              </a:rPr>
              <a:t>5-20 microns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ordiaUPC" panose="020B0304020202020204" pitchFamily="34" charset="-34"/>
              </a:rPr>
              <a:t>(10x bigger than 0.5)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9064F3-FF5F-8A40-AF89-377B6B020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0413" y="3847380"/>
            <a:ext cx="2870171" cy="2870171"/>
          </a:xfrm>
          <a:prstGeom prst="roundRect">
            <a:avLst>
              <a:gd name="adj" fmla="val 42953"/>
            </a:avLst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35051DF-53FD-014C-BA2A-CC39F2B407F5}"/>
              </a:ext>
            </a:extLst>
          </p:cNvPr>
          <p:cNvSpPr/>
          <p:nvPr/>
        </p:nvSpPr>
        <p:spPr>
          <a:xfrm>
            <a:off x="4654847" y="2923688"/>
            <a:ext cx="336577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i="1" cap="none" spc="50" dirty="0" err="1">
                <a:ln w="9525" cmpd="sng">
                  <a:solidFill>
                    <a:schemeClr val="bg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rdiaUPC" panose="020B0304020202020204" pitchFamily="34" charset="-34"/>
              </a:rPr>
              <a:t>Emiliania</a:t>
            </a:r>
            <a:r>
              <a:rPr lang="en-US" sz="2800" i="1" cap="none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rdiaUPC" panose="020B0304020202020204" pitchFamily="34" charset="-34"/>
              </a:rPr>
              <a:t> </a:t>
            </a:r>
            <a:r>
              <a:rPr lang="en-US" sz="2800" i="1" cap="none" spc="50" dirty="0" err="1">
                <a:ln w="9525" cmpd="sng">
                  <a:solidFill>
                    <a:schemeClr val="bg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rdiaUPC" panose="020B0304020202020204" pitchFamily="34" charset="-34"/>
              </a:rPr>
              <a:t>huxleyi</a:t>
            </a:r>
            <a:endParaRPr lang="en-US" sz="2800" i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rdiaUPC" panose="020B0304020202020204" pitchFamily="34" charset="-34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8492DDA-950A-334E-9DA1-FBC41CD1F1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0881" y="3566091"/>
            <a:ext cx="4860387" cy="3232157"/>
          </a:xfrm>
          <a:prstGeom prst="round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8B7F852-6B4E-2741-B677-49B9BC4F7E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20407" y="2784052"/>
            <a:ext cx="3101743" cy="16284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420F12F-C179-164D-A870-DF3C9212F5DA}"/>
              </a:ext>
            </a:extLst>
          </p:cNvPr>
          <p:cNvSpPr txBox="1"/>
          <p:nvPr/>
        </p:nvSpPr>
        <p:spPr>
          <a:xfrm>
            <a:off x="10706866" y="5811817"/>
            <a:ext cx="13244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ordiaUPC" panose="020B0304020202020204" pitchFamily="34" charset="-34"/>
              </a:rPr>
              <a:t>Ha’Penny</a:t>
            </a:r>
            <a:r>
              <a:rPr lang="en-US" dirty="0">
                <a:solidFill>
                  <a:schemeClr val="bg1"/>
                </a:solidFill>
                <a:latin typeface="CordiaUPC" panose="020B0304020202020204" pitchFamily="34" charset="-34"/>
              </a:rPr>
              <a:t> Bridge</a:t>
            </a:r>
          </a:p>
          <a:p>
            <a:r>
              <a:rPr lang="en-US" dirty="0">
                <a:solidFill>
                  <a:schemeClr val="bg1"/>
                </a:solidFill>
                <a:latin typeface="CordiaUPC" panose="020B0304020202020204" pitchFamily="34" charset="-34"/>
              </a:rPr>
              <a:t>Dublin, Ireland</a:t>
            </a:r>
          </a:p>
          <a:p>
            <a:r>
              <a:rPr lang="en-US" dirty="0">
                <a:solidFill>
                  <a:schemeClr val="bg1"/>
                </a:solidFill>
                <a:latin typeface="CordiaUPC" panose="020B0304020202020204" pitchFamily="34" charset="-34"/>
              </a:rPr>
              <a:t>(135 feet)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9539EB-5297-E342-B9E2-D83F10FDEE5A}"/>
              </a:ext>
            </a:extLst>
          </p:cNvPr>
          <p:cNvSpPr/>
          <p:nvPr/>
        </p:nvSpPr>
        <p:spPr>
          <a:xfrm>
            <a:off x="6778171" y="2178080"/>
            <a:ext cx="229170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i="1" cap="none" spc="50" dirty="0" err="1">
                <a:ln w="9525" cmpd="sng">
                  <a:solidFill>
                    <a:schemeClr val="bg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rdiaUPC" panose="020B0304020202020204" pitchFamily="34" charset="-34"/>
              </a:rPr>
              <a:t>Karenia</a:t>
            </a:r>
            <a:r>
              <a:rPr lang="en-US" sz="2800" i="1" cap="none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rdiaUPC" panose="020B0304020202020204" pitchFamily="34" charset="-34"/>
              </a:rPr>
              <a:t> brevis</a:t>
            </a:r>
          </a:p>
        </p:txBody>
      </p:sp>
    </p:spTree>
    <p:extLst>
      <p:ext uri="{BB962C8B-B14F-4D97-AF65-F5344CB8AC3E}">
        <p14:creationId xmlns:p14="http://schemas.microsoft.com/office/powerpoint/2010/main" val="10991024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12DD50C-7F0A-F244-B6D4-3A2C5B5B4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685" y="32209"/>
            <a:ext cx="5073315" cy="32321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EF4BA9B-2189-A54E-8C19-C6FA21489331}"/>
              </a:ext>
            </a:extLst>
          </p:cNvPr>
          <p:cNvSpPr txBox="1"/>
          <p:nvPr/>
        </p:nvSpPr>
        <p:spPr>
          <a:xfrm>
            <a:off x="11094793" y="112311"/>
            <a:ext cx="9364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rdiaUPC" panose="020B0304020202020204" pitchFamily="34" charset="-34"/>
              </a:rPr>
              <a:t>Mauna Loa</a:t>
            </a:r>
          </a:p>
          <a:p>
            <a:r>
              <a:rPr lang="en-US" dirty="0">
                <a:solidFill>
                  <a:schemeClr val="bg1"/>
                </a:solidFill>
                <a:latin typeface="CordiaUPC" panose="020B0304020202020204" pitchFamily="34" charset="-34"/>
              </a:rPr>
              <a:t>Hawaii</a:t>
            </a:r>
          </a:p>
          <a:p>
            <a:r>
              <a:rPr lang="en-US" dirty="0">
                <a:solidFill>
                  <a:schemeClr val="bg1"/>
                </a:solidFill>
                <a:latin typeface="CordiaUPC" panose="020B0304020202020204" pitchFamily="34" charset="-34"/>
              </a:rPr>
              <a:t>30,000 feet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14F707-E9C2-234B-BA15-DF10A6CAD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75" y="658807"/>
            <a:ext cx="8891690" cy="10354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The mind-boggling scales of (marine) phytoplankton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CACC2-FDDE-DC42-9A6F-B610AA6F7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1D2C36F-4504-47C0-B82F-A167342A2754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32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8026E27A-D8C3-E64A-91B6-92705F75B130}"/>
              </a:ext>
            </a:extLst>
          </p:cNvPr>
          <p:cNvSpPr/>
          <p:nvPr/>
        </p:nvSpPr>
        <p:spPr>
          <a:xfrm>
            <a:off x="691763" y="2633250"/>
            <a:ext cx="10662037" cy="377371"/>
          </a:xfrm>
          <a:prstGeom prst="left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diaUPC" panose="020B0304020202020204" pitchFamily="34" charset="-3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59F9B5-4F58-9D43-92AB-10169593D287}"/>
              </a:ext>
            </a:extLst>
          </p:cNvPr>
          <p:cNvSpPr/>
          <p:nvPr/>
        </p:nvSpPr>
        <p:spPr>
          <a:xfrm>
            <a:off x="691763" y="2923923"/>
            <a:ext cx="336577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cap="none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rdiaUPC" panose="020B0304020202020204" pitchFamily="34" charset="-34"/>
              </a:rPr>
              <a:t>Prochlorococcus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32678D-C330-FB43-AF06-80E4C4462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86" b="92500" l="10000" r="90000">
                        <a14:foregroundMark x1="44786" y1="9143" x2="44786" y2="9143"/>
                        <a14:foregroundMark x1="48143" y1="5357" x2="48143" y2="5357"/>
                        <a14:foregroundMark x1="54071" y1="92500" x2="54071" y2="9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05778" y="3454767"/>
            <a:ext cx="1053280" cy="10532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CCED1B-BFE0-C247-92AE-DA17FCEA89A3}"/>
              </a:ext>
            </a:extLst>
          </p:cNvPr>
          <p:cNvSpPr txBox="1"/>
          <p:nvPr/>
        </p:nvSpPr>
        <p:spPr>
          <a:xfrm>
            <a:off x="1922822" y="4490842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rdiaUPC" panose="020B0304020202020204" pitchFamily="34" charset="-34"/>
              </a:rPr>
              <a:t>0.7 microns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0DDE42-DB6D-1441-B7CF-487CF39BF30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0732" y="4305557"/>
            <a:ext cx="2349721" cy="23497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C47EA7-05C9-E743-B36F-47662C796E06}"/>
              </a:ext>
            </a:extLst>
          </p:cNvPr>
          <p:cNvSpPr txBox="1"/>
          <p:nvPr/>
        </p:nvSpPr>
        <p:spPr>
          <a:xfrm>
            <a:off x="743122" y="5643861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rdiaUPC" panose="020B0304020202020204" pitchFamily="34" charset="-34"/>
              </a:rPr>
              <a:t>(20 inches)</a:t>
            </a:r>
          </a:p>
        </p:txBody>
      </p:sp>
      <p:pic>
        <p:nvPicPr>
          <p:cNvPr id="12" name="Picture 11" descr="A group of eggs&#10;&#10;Description automatically generated with low confidence">
            <a:extLst>
              <a:ext uri="{FF2B5EF4-FFF2-40B4-BE49-F238E27FC236}">
                <a16:creationId xmlns:a16="http://schemas.microsoft.com/office/drawing/2014/main" id="{48A383C9-C532-FD48-81A6-D7C07EE16B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4098" y="3362611"/>
            <a:ext cx="1267274" cy="12761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0F8D73-81F9-A647-BECD-5C734660CD86}"/>
              </a:ext>
            </a:extLst>
          </p:cNvPr>
          <p:cNvSpPr txBox="1"/>
          <p:nvPr/>
        </p:nvSpPr>
        <p:spPr>
          <a:xfrm>
            <a:off x="3888907" y="2970262"/>
            <a:ext cx="1596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rdiaUPC" panose="020B0304020202020204" pitchFamily="34" charset="-34"/>
              </a:rPr>
              <a:t>5-20 microns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ordiaUPC" panose="020B0304020202020204" pitchFamily="34" charset="-34"/>
              </a:rPr>
              <a:t>(10x bigger than 0.5)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9064F3-FF5F-8A40-AF89-377B6B020C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0413" y="3847380"/>
            <a:ext cx="2870171" cy="2870171"/>
          </a:xfrm>
          <a:prstGeom prst="roundRect">
            <a:avLst>
              <a:gd name="adj" fmla="val 42953"/>
            </a:avLst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35051DF-53FD-014C-BA2A-CC39F2B407F5}"/>
              </a:ext>
            </a:extLst>
          </p:cNvPr>
          <p:cNvSpPr/>
          <p:nvPr/>
        </p:nvSpPr>
        <p:spPr>
          <a:xfrm>
            <a:off x="4654847" y="2923688"/>
            <a:ext cx="336577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i="1" cap="none" spc="50" dirty="0" err="1">
                <a:ln w="9525" cmpd="sng">
                  <a:solidFill>
                    <a:schemeClr val="bg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rdiaUPC" panose="020B0304020202020204" pitchFamily="34" charset="-34"/>
              </a:rPr>
              <a:t>Emiliania</a:t>
            </a:r>
            <a:r>
              <a:rPr lang="en-US" sz="2800" i="1" cap="none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rdiaUPC" panose="020B0304020202020204" pitchFamily="34" charset="-34"/>
              </a:rPr>
              <a:t> </a:t>
            </a:r>
            <a:r>
              <a:rPr lang="en-US" sz="2800" i="1" cap="none" spc="50" dirty="0" err="1">
                <a:ln w="9525" cmpd="sng">
                  <a:solidFill>
                    <a:schemeClr val="bg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rdiaUPC" panose="020B0304020202020204" pitchFamily="34" charset="-34"/>
              </a:rPr>
              <a:t>huxleyi</a:t>
            </a:r>
            <a:endParaRPr lang="en-US" sz="2800" i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rdiaUPC" panose="020B0304020202020204" pitchFamily="34" charset="-34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8492DDA-950A-334E-9DA1-FBC41CD1F1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0881" y="3566091"/>
            <a:ext cx="4860387" cy="3232157"/>
          </a:xfrm>
          <a:prstGeom prst="round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8B7F852-6B4E-2741-B677-49B9BC4F7E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20407" y="2784052"/>
            <a:ext cx="3101743" cy="16284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420F12F-C179-164D-A870-DF3C9212F5DA}"/>
              </a:ext>
            </a:extLst>
          </p:cNvPr>
          <p:cNvSpPr txBox="1"/>
          <p:nvPr/>
        </p:nvSpPr>
        <p:spPr>
          <a:xfrm>
            <a:off x="10706866" y="5811817"/>
            <a:ext cx="13244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ordiaUPC" panose="020B0304020202020204" pitchFamily="34" charset="-34"/>
              </a:rPr>
              <a:t>Ha’Penny</a:t>
            </a:r>
            <a:r>
              <a:rPr lang="en-US" dirty="0">
                <a:solidFill>
                  <a:schemeClr val="bg1"/>
                </a:solidFill>
                <a:latin typeface="CordiaUPC" panose="020B0304020202020204" pitchFamily="34" charset="-34"/>
              </a:rPr>
              <a:t> Bridge</a:t>
            </a:r>
          </a:p>
          <a:p>
            <a:r>
              <a:rPr lang="en-US" dirty="0">
                <a:solidFill>
                  <a:schemeClr val="bg1"/>
                </a:solidFill>
                <a:latin typeface="CordiaUPC" panose="020B0304020202020204" pitchFamily="34" charset="-34"/>
              </a:rPr>
              <a:t>Dublin, Ireland</a:t>
            </a:r>
          </a:p>
          <a:p>
            <a:r>
              <a:rPr lang="en-US" dirty="0">
                <a:solidFill>
                  <a:schemeClr val="bg1"/>
                </a:solidFill>
                <a:latin typeface="CordiaUPC" panose="020B0304020202020204" pitchFamily="34" charset="-34"/>
              </a:rPr>
              <a:t>(135 feet)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9539EB-5297-E342-B9E2-D83F10FDEE5A}"/>
              </a:ext>
            </a:extLst>
          </p:cNvPr>
          <p:cNvSpPr/>
          <p:nvPr/>
        </p:nvSpPr>
        <p:spPr>
          <a:xfrm>
            <a:off x="6971372" y="4033701"/>
            <a:ext cx="229170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i="1" cap="none" spc="50" dirty="0" err="1">
                <a:ln w="9525" cmpd="sng">
                  <a:solidFill>
                    <a:schemeClr val="bg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rdiaUPC" panose="020B0304020202020204" pitchFamily="34" charset="-34"/>
              </a:rPr>
              <a:t>Karenia</a:t>
            </a:r>
            <a:r>
              <a:rPr lang="en-US" sz="2800" i="1" cap="none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rdiaUPC" panose="020B0304020202020204" pitchFamily="34" charset="-34"/>
              </a:rPr>
              <a:t> brevis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B7542F3-8824-2046-B1B3-DECB3BAB5876}"/>
              </a:ext>
            </a:extLst>
          </p:cNvPr>
          <p:cNvSpPr/>
          <p:nvPr/>
        </p:nvSpPr>
        <p:spPr>
          <a:xfrm>
            <a:off x="7464748" y="2217927"/>
            <a:ext cx="229170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i="1" cap="none" spc="50" dirty="0" err="1">
                <a:ln w="9525" cmpd="sng">
                  <a:solidFill>
                    <a:schemeClr val="bg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rdiaUPC" panose="020B0304020202020204" pitchFamily="34" charset="-34"/>
              </a:rPr>
              <a:t>Trichodesmium</a:t>
            </a:r>
            <a:endParaRPr lang="en-US" sz="2800" i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rdiaUPC" panose="020B0304020202020204" pitchFamily="34" charset="-34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FAA0C3C-D4EC-3B4E-889D-731EA47709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788" b="89912" l="10000" r="90000">
                        <a14:foregroundMark x1="44182" y1="25664" x2="44182" y2="25664"/>
                        <a14:foregroundMark x1="61636" y1="7788" x2="61636" y2="7788"/>
                        <a14:foregroundMark x1="12182" y1="36991" x2="12182" y2="36991"/>
                        <a14:foregroundMark x1="31636" y1="44956" x2="31636" y2="449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73205" y="1969105"/>
            <a:ext cx="2031325" cy="208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5710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5C80C-1047-B841-ABBE-BC2EEF909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functional classes of phytoplankton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5A091-B768-FD44-BC16-10420FA45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Calcifiers</a:t>
            </a:r>
            <a:endParaRPr lang="en-US" dirty="0"/>
          </a:p>
          <a:p>
            <a:r>
              <a:rPr lang="en-US" dirty="0"/>
              <a:t>Nitrogen fixers</a:t>
            </a:r>
          </a:p>
          <a:p>
            <a:r>
              <a:rPr lang="en-US" dirty="0" err="1"/>
              <a:t>Silicifiers</a:t>
            </a:r>
            <a:endParaRPr lang="en-US" dirty="0"/>
          </a:p>
          <a:p>
            <a:r>
              <a:rPr lang="en-US" dirty="0"/>
              <a:t>DMS producers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83890-AC35-1D46-85D9-F346645B6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141C42-9217-B543-A1C5-65C62B864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6271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C5F65-C0A1-CA4C-8F00-FFD8E0CB6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ecologically-relevant microbes (not for today)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28349-3F90-8340-B126-1FA4D8F99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Traditional denitrifying + nitrifying bacteria + archaea</a:t>
            </a:r>
          </a:p>
          <a:p>
            <a:r>
              <a:rPr lang="en-US" dirty="0"/>
              <a:t>Anammox-involved bacteria + archaea</a:t>
            </a:r>
          </a:p>
          <a:p>
            <a:pPr lvl="1"/>
            <a:r>
              <a:rPr lang="en-US" dirty="0"/>
              <a:t>Also in hydrothermal vents – whole other topic!!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B79814-7A5E-2E40-AABB-9ABF65E9B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A1BFE2-844C-414E-9BF9-10AFACA37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667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29406-0911-924C-8286-4B6907750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Coccolithophores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5FAAF-FD13-2548-8DFE-E7006AEE6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05506-6815-4E0E-B1DE-ECA35C2016DF}" type="datetime1">
              <a:rPr lang="en-US" smtClean="0"/>
              <a:t>9/2/21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2270C-BCEC-B04D-873F-440BC2C7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9609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A09D4-8243-0E46-A2F5-F2ACE6D0D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729988"/>
          </a:xfrm>
        </p:spPr>
        <p:txBody>
          <a:bodyPr anchor="ctr">
            <a:normAutofit/>
          </a:bodyPr>
          <a:lstStyle/>
          <a:p>
            <a:r>
              <a:rPr lang="en-US" dirty="0"/>
              <a:t>Calcification: an enigmatic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DA603-588C-9C46-ACEE-C36F0F475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5000"/>
            <a:ext cx="3375210" cy="3767706"/>
          </a:xfrm>
        </p:spPr>
        <p:txBody>
          <a:bodyPr>
            <a:normAutofit/>
          </a:bodyPr>
          <a:lstStyle/>
          <a:p>
            <a:r>
              <a:rPr lang="en-US" dirty="0" err="1"/>
              <a:t>Calcifiers</a:t>
            </a:r>
            <a:r>
              <a:rPr lang="en-US" dirty="0"/>
              <a:t> are abundant, and the calcification process is complex with respect to global CO</a:t>
            </a:r>
            <a:r>
              <a:rPr lang="en-US" baseline="-25000" dirty="0"/>
              <a:t>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C5B55-AA87-6D4D-A39C-E86579AB2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/>
              <a:pPr>
                <a:spcAft>
                  <a:spcPts val="600"/>
                </a:spcAft>
              </a:pPr>
              <a:t>9/2/21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6E443E-F6D9-6242-879A-B1DF19A2E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9488F4-5B20-3446-9B65-08147D5BB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902" y="1773014"/>
            <a:ext cx="4357196" cy="389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920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A09D4-8243-0E46-A2F5-F2ACE6D0D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729988"/>
          </a:xfrm>
        </p:spPr>
        <p:txBody>
          <a:bodyPr anchor="ctr">
            <a:normAutofit/>
          </a:bodyPr>
          <a:lstStyle/>
          <a:p>
            <a:r>
              <a:rPr lang="en-US" dirty="0"/>
              <a:t>Calcification: an enigmatic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DA603-588C-9C46-ACEE-C36F0F475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5000"/>
            <a:ext cx="3375210" cy="3767706"/>
          </a:xfrm>
        </p:spPr>
        <p:txBody>
          <a:bodyPr>
            <a:normAutofit/>
          </a:bodyPr>
          <a:lstStyle/>
          <a:p>
            <a:r>
              <a:rPr lang="en-US" dirty="0"/>
              <a:t>No one quite knows how </a:t>
            </a:r>
            <a:r>
              <a:rPr lang="en-US" dirty="0" err="1"/>
              <a:t>calcifiers</a:t>
            </a:r>
            <a:r>
              <a:rPr lang="en-US" dirty="0"/>
              <a:t> </a:t>
            </a:r>
            <a:r>
              <a:rPr lang="en-US" i="1" dirty="0"/>
              <a:t>afford</a:t>
            </a:r>
            <a:r>
              <a:rPr lang="en-US" dirty="0"/>
              <a:t> the energetic costs of calcification</a:t>
            </a:r>
            <a:endParaRPr lang="en-US" baseline="-25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C5B55-AA87-6D4D-A39C-E86579AB2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/>
              <a:pPr>
                <a:spcAft>
                  <a:spcPts val="600"/>
                </a:spcAft>
              </a:pPr>
              <a:t>9/2/21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6E443E-F6D9-6242-879A-B1DF19A2E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9488F4-5B20-3446-9B65-08147D5BB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902" y="1773014"/>
            <a:ext cx="4357196" cy="389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547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B6FFF-F613-BD4A-8111-CE3F4DE87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Calcification can result in large-scale calcite formations after blooms + deposits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2BD69-7A4D-6B41-8049-3DE0BC841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9CEEE7-D8F9-A446-85BD-85264BAAF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C42EBA-4396-BA4C-80C5-35AE87788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579" y="1844493"/>
            <a:ext cx="6110514" cy="458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713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BD155-1F3C-454E-9445-A58D21473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example </a:t>
            </a:r>
            <a:r>
              <a:rPr lang="en-US" dirty="0" err="1"/>
              <a:t>calcifiers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7A635-612D-E44B-83A8-5F00BEACB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6E27F7-7C76-FD40-B811-A0E3E07CB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 descr="A group of eggs&#10;&#10;Description automatically generated with low confidence">
            <a:extLst>
              <a:ext uri="{FF2B5EF4-FFF2-40B4-BE49-F238E27FC236}">
                <a16:creationId xmlns:a16="http://schemas.microsoft.com/office/drawing/2014/main" id="{25872B80-BDA6-7144-992C-24FB0D63D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977" y="2254806"/>
            <a:ext cx="1267274" cy="12761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7667E8-0F3F-F04E-93FC-B1FF3F8379D8}"/>
              </a:ext>
            </a:extLst>
          </p:cNvPr>
          <p:cNvSpPr txBox="1"/>
          <p:nvPr/>
        </p:nvSpPr>
        <p:spPr>
          <a:xfrm>
            <a:off x="660328" y="3661623"/>
            <a:ext cx="21045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ordiaUPC" panose="020B0304020202020204" pitchFamily="34" charset="-34"/>
              </a:rPr>
              <a:t>Emiliania</a:t>
            </a:r>
            <a:r>
              <a:rPr lang="en-US" dirty="0">
                <a:latin typeface="CordiaUPC" panose="020B0304020202020204" pitchFamily="34" charset="-34"/>
              </a:rPr>
              <a:t> </a:t>
            </a:r>
            <a:r>
              <a:rPr lang="en-US" dirty="0" err="1">
                <a:latin typeface="CordiaUPC" panose="020B0304020202020204" pitchFamily="34" charset="-34"/>
              </a:rPr>
              <a:t>huxleyi</a:t>
            </a:r>
            <a:endParaRPr lang="en-US" dirty="0">
              <a:latin typeface="CordiaUPC" panose="020B0304020202020204" pitchFamily="34" charset="-34"/>
            </a:endParaRPr>
          </a:p>
          <a:p>
            <a:pPr algn="ctr"/>
            <a:r>
              <a:rPr lang="en-US" dirty="0">
                <a:latin typeface="CordiaUPC" panose="020B0304020202020204" pitchFamily="34" charset="-34"/>
              </a:rPr>
              <a:t>Haptophyte</a:t>
            </a:r>
          </a:p>
          <a:p>
            <a:pPr algn="ctr"/>
            <a:r>
              <a:rPr lang="en-US" dirty="0">
                <a:latin typeface="CordiaUPC" panose="020B0304020202020204" pitchFamily="34" charset="-34"/>
              </a:rPr>
              <a:t>Associated with </a:t>
            </a:r>
            <a:r>
              <a:rPr lang="en-US" dirty="0" err="1">
                <a:latin typeface="CordiaUPC" panose="020B0304020202020204" pitchFamily="34" charset="-34"/>
              </a:rPr>
              <a:t>EhV</a:t>
            </a:r>
            <a:r>
              <a:rPr lang="en-US" dirty="0">
                <a:latin typeface="CordiaUPC" panose="020B0304020202020204" pitchFamily="34" charset="-34"/>
              </a:rPr>
              <a:t>, large viruses that collapse blooms</a:t>
            </a:r>
          </a:p>
          <a:p>
            <a:pPr algn="ctr"/>
            <a:r>
              <a:rPr lang="en-US" dirty="0">
                <a:latin typeface="CordiaUPC" panose="020B0304020202020204" pitchFamily="34" charset="-34"/>
              </a:rPr>
              <a:t>Coccolithophore poster child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D3588A-E6F2-EE4B-8D8E-CD1C14FDA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64" b="92192" l="6806" r="93472">
                        <a14:foregroundMark x1="56667" y1="10411" x2="56667" y2="10411"/>
                        <a14:foregroundMark x1="64306" y1="8904" x2="64306" y2="8904"/>
                        <a14:foregroundMark x1="46250" y1="6712" x2="46250" y2="6712"/>
                        <a14:foregroundMark x1="7083" y1="48356" x2="7083" y2="48356"/>
                        <a14:foregroundMark x1="42083" y1="92192" x2="42083" y2="92192"/>
                        <a14:foregroundMark x1="90694" y1="62740" x2="90694" y2="62740"/>
                        <a14:foregroundMark x1="93472" y1="45890" x2="93472" y2="45890"/>
                        <a14:foregroundMark x1="46806" y1="7397" x2="46806" y2="7397"/>
                        <a14:foregroundMark x1="47083" y1="6712" x2="47083" y2="67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40131" y="2015061"/>
            <a:ext cx="1731627" cy="17556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E62E8F-4E34-2B42-9B50-5FB8EC4D9FA8}"/>
              </a:ext>
            </a:extLst>
          </p:cNvPr>
          <p:cNvSpPr txBox="1"/>
          <p:nvPr/>
        </p:nvSpPr>
        <p:spPr>
          <a:xfrm>
            <a:off x="4353658" y="3770738"/>
            <a:ext cx="2104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ordiaUPC" panose="020B0304020202020204" pitchFamily="34" charset="-34"/>
              </a:rPr>
              <a:t>Calcidiscus</a:t>
            </a:r>
            <a:r>
              <a:rPr lang="en-US" sz="2400" dirty="0">
                <a:latin typeface="CordiaUPC" panose="020B0304020202020204" pitchFamily="34" charset="-34"/>
              </a:rPr>
              <a:t> </a:t>
            </a:r>
            <a:r>
              <a:rPr lang="en-US" sz="2400" dirty="0" err="1">
                <a:latin typeface="CordiaUPC" panose="020B0304020202020204" pitchFamily="34" charset="-34"/>
              </a:rPr>
              <a:t>leptoporus</a:t>
            </a:r>
            <a:endParaRPr lang="en-US" sz="2400" dirty="0">
              <a:latin typeface="CordiaUPC" panose="020B0304020202020204" pitchFamily="34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032805-0C83-D84E-98F7-455592327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2188" y="2015061"/>
            <a:ext cx="2244762" cy="1963758"/>
          </a:xfrm>
          <a:prstGeom prst="ellipse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6F157B-E679-4A47-9B04-3E4EAB8B1E54}"/>
              </a:ext>
            </a:extLst>
          </p:cNvPr>
          <p:cNvSpPr txBox="1"/>
          <p:nvPr/>
        </p:nvSpPr>
        <p:spPr>
          <a:xfrm>
            <a:off x="8052283" y="4186236"/>
            <a:ext cx="2104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ordiaUPC" panose="020B0304020202020204" pitchFamily="34" charset="-34"/>
              </a:rPr>
              <a:t>Papposphaera</a:t>
            </a:r>
            <a:r>
              <a:rPr lang="en-US" sz="2400" dirty="0">
                <a:latin typeface="CordiaUPC" panose="020B0304020202020204" pitchFamily="34" charset="-34"/>
              </a:rPr>
              <a:t> </a:t>
            </a:r>
            <a:r>
              <a:rPr lang="en-US" sz="2400" dirty="0" err="1">
                <a:latin typeface="CordiaUPC" panose="020B0304020202020204" pitchFamily="34" charset="-34"/>
              </a:rPr>
              <a:t>lepida</a:t>
            </a:r>
            <a:endParaRPr lang="en-US" sz="2400" dirty="0">
              <a:latin typeface="CordiaUPC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57705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diaUPC" panose="020B0304020202020204" pitchFamily="34" charset="-34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diaUPC" panose="020B0304020202020204" pitchFamily="34" charset="-3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diaUPC" panose="020B0304020202020204" pitchFamily="34" charset="-3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4284DE-3C83-584A-BFEB-36FA999BB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kern="1200" dirty="0">
                <a:solidFill>
                  <a:schemeClr val="tx1"/>
                </a:solidFill>
                <a:cs typeface="CordiaUPC" panose="020B0304020202020204" pitchFamily="34" charset="-34"/>
              </a:rPr>
              <a:t>Light and mixing in the upper ocean enables phytoplankton growth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ordiaUPC" panose="020B0304020202020204" pitchFamily="34" charset="-3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diaUPC" panose="020B0304020202020204" pitchFamily="34" charset="-3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3E66BA-8850-844F-B9CB-11B8866CC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356" y="893984"/>
            <a:ext cx="6408836" cy="491878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21398-99D4-2743-A08B-EF9C93615F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7981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9/2/21</a:t>
            </a:fld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F7D7B-E497-DC4F-A023-3A3572C09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47810" y="6356350"/>
            <a:ext cx="15059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2842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7640D-0EEB-E749-9E03-644DF777A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260" y="1330700"/>
            <a:ext cx="2133020" cy="94086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700" dirty="0"/>
              <a:t>DMS production in </a:t>
            </a:r>
            <a:r>
              <a:rPr lang="en-US" sz="3700" i="1" dirty="0" err="1"/>
              <a:t>Emiliania</a:t>
            </a:r>
            <a:r>
              <a:rPr lang="en-US" sz="3700" i="1" dirty="0"/>
              <a:t> </a:t>
            </a:r>
            <a:r>
              <a:rPr lang="en-US" sz="3700" i="1" dirty="0" err="1"/>
              <a:t>huxleyi</a:t>
            </a:r>
            <a:endParaRPr lang="en-US" sz="3700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1EB4B-25C8-A44B-82E3-3812D983D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E0A88F0-556B-4BB7-8AAB-D63AEB65C662}" type="datetime1">
              <a:rPr lang="en-US" smtClean="0"/>
              <a:pPr defTabSz="914400">
                <a:spcAft>
                  <a:spcPts val="600"/>
                </a:spcAft>
              </a:pPr>
              <a:t>9/2/21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4F379F-F48C-EE4A-9204-AC8292D32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1D2C36F-4504-47C0-B82F-A167342A2754}" type="slidenum">
              <a:rPr lang="en-US" smtClean="0"/>
              <a:pPr defTabSz="914400">
                <a:spcAft>
                  <a:spcPts val="600"/>
                </a:spcAft>
              </a:pPr>
              <a:t>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8077FC-04B5-CD40-B881-3DB85CA25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282" y="1067"/>
            <a:ext cx="7999915" cy="599993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F8205F2-8034-224B-8A1D-9535022B6A91}"/>
              </a:ext>
            </a:extLst>
          </p:cNvPr>
          <p:cNvSpPr txBox="1"/>
          <p:nvPr/>
        </p:nvSpPr>
        <p:spPr>
          <a:xfrm>
            <a:off x="8944183" y="6058047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rdiaUPC" panose="020B0304020202020204" pitchFamily="34" charset="-34"/>
              </a:rPr>
              <a:t>Curson</a:t>
            </a:r>
            <a:r>
              <a:rPr lang="en-US" dirty="0">
                <a:latin typeface="CordiaUPC" panose="020B0304020202020204" pitchFamily="34" charset="-34"/>
              </a:rPr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27202409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201B0-7656-A24B-B040-29FE20B4C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Dinoflagellates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62CBA-597D-634E-A0F9-F88E5DFD6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05506-6815-4E0E-B1DE-ECA35C2016DF}" type="datetime1">
              <a:rPr lang="en-US" smtClean="0"/>
              <a:t>9/2/21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60D67-919F-4A4D-950C-7C72C4384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464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9C8C1-4C2A-8347-AB6E-6C6CE4332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Toxic bloom-formers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42FAB-282A-B94A-9F70-D39F8D84E084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ECF1D6">
              <a:alpha val="47059"/>
            </a:srgb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This is one of the most diverse groups of phytoplankton around</a:t>
            </a:r>
          </a:p>
          <a:p>
            <a:r>
              <a:rPr lang="en-US" dirty="0">
                <a:solidFill>
                  <a:schemeClr val="tx1"/>
                </a:solidFill>
              </a:rPr>
              <a:t>Includes red tide species </a:t>
            </a:r>
            <a:r>
              <a:rPr lang="en-US" i="1" dirty="0" err="1">
                <a:solidFill>
                  <a:schemeClr val="tx1"/>
                </a:solidFill>
              </a:rPr>
              <a:t>Karenia</a:t>
            </a:r>
            <a:r>
              <a:rPr lang="en-US" i="1" dirty="0">
                <a:solidFill>
                  <a:schemeClr val="tx1"/>
                </a:solidFill>
              </a:rPr>
              <a:t> brevis</a:t>
            </a:r>
          </a:p>
          <a:p>
            <a:r>
              <a:rPr lang="en-US" dirty="0">
                <a:solidFill>
                  <a:schemeClr val="tx1"/>
                </a:solidFill>
              </a:rPr>
              <a:t>Also responsible for a lot of surface </a:t>
            </a:r>
            <a:r>
              <a:rPr lang="en-US" b="1" dirty="0">
                <a:solidFill>
                  <a:schemeClr val="tx1"/>
                </a:solidFill>
              </a:rPr>
              <a:t>bioluminescence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2553D-7FBB-B34B-B0EE-B05AE1963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404B3-B8DB-554A-8539-CF84B39DD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42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32C1E8-8B07-B74A-B226-35A1BD5F1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61" b="96364" l="3125" r="95208">
                        <a14:foregroundMark x1="11875" y1="85758" x2="11875" y2="85758"/>
                        <a14:foregroundMark x1="14792" y1="29091" x2="14792" y2="29091"/>
                        <a14:foregroundMark x1="14375" y1="69091" x2="14375" y2="69091"/>
                        <a14:foregroundMark x1="7083" y1="67879" x2="7083" y2="67879"/>
                        <a14:foregroundMark x1="11458" y1="9091" x2="11458" y2="9091"/>
                        <a14:foregroundMark x1="3333" y1="6061" x2="14375" y2="10909"/>
                        <a14:foregroundMark x1="11042" y1="92727" x2="18125" y2="94848"/>
                        <a14:foregroundMark x1="46250" y1="87273" x2="46250" y2="70606"/>
                        <a14:foregroundMark x1="47083" y1="46364" x2="46667" y2="23636"/>
                        <a14:foregroundMark x1="46667" y1="23636" x2="46667" y2="23636"/>
                        <a14:foregroundMark x1="84375" y1="34545" x2="84375" y2="13030"/>
                        <a14:foregroundMark x1="92292" y1="83030" x2="92292" y2="75455"/>
                        <a14:foregroundMark x1="89583" y1="96364" x2="89583" y2="96364"/>
                        <a14:foregroundMark x1="95208" y1="77576" x2="95208" y2="67273"/>
                        <a14:foregroundMark x1="16250" y1="64242" x2="16250" y2="64242"/>
                        <a14:foregroundMark x1="16667" y1="60303" x2="16667" y2="60303"/>
                        <a14:foregroundMark x1="18958" y1="65152" x2="18958" y2="581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80317" y="1442503"/>
            <a:ext cx="6467258" cy="44462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01590B-ABC8-1F44-ADA0-10B0211CC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9800" y1="40600" x2="49800" y2="40600"/>
                        <a14:foregroundMark x1="34900" y1="51100" x2="42200" y2="26600"/>
                        <a14:foregroundMark x1="42200" y1="26600" x2="41800" y2="18600"/>
                        <a14:foregroundMark x1="41800" y1="18600" x2="45500" y2="11900"/>
                        <a14:foregroundMark x1="45500" y1="11900" x2="53500" y2="11500"/>
                        <a14:foregroundMark x1="53500" y1="11500" x2="59600" y2="16000"/>
                        <a14:foregroundMark x1="59600" y1="16000" x2="60900" y2="40200"/>
                        <a14:foregroundMark x1="60900" y1="40200" x2="63700" y2="47300"/>
                        <a14:foregroundMark x1="63565" y1="47333" x2="36100" y2="54100"/>
                        <a14:foregroundMark x1="63700" y1="47300" x2="63781" y2="47280"/>
                        <a14:foregroundMark x1="36100" y1="54100" x2="34700" y2="51500"/>
                        <a14:foregroundMark x1="43400" y1="49000" x2="47000" y2="30100"/>
                        <a14:foregroundMark x1="53900" y1="45600" x2="52700" y2="30300"/>
                        <a14:foregroundMark x1="55300" y1="28900" x2="46100" y2="20000"/>
                        <a14:foregroundMark x1="41500" y1="14500" x2="41500" y2="14500"/>
                        <a14:backgroundMark x1="32400" y1="82400" x2="42900" y2="86100"/>
                        <a14:backgroundMark x1="63900" y1="48300" x2="62100" y2="413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98366" y="2290980"/>
            <a:ext cx="4290433" cy="429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8441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79FAA-12EE-754A-952D-4462E690D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Dinoflagellates have complex evolutionary histories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7929C-7A0D-6249-9990-202FCE663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Many phytoplankton gained photosynthetic ability through acquiring </a:t>
            </a:r>
            <a:r>
              <a:rPr lang="en-US" b="1" dirty="0"/>
              <a:t>plastids</a:t>
            </a:r>
          </a:p>
          <a:p>
            <a:r>
              <a:rPr lang="en-US" dirty="0"/>
              <a:t>This involves an endosymbiotic event, in which a photosynthetic bacterium is engulfed and eventually it becomes an organelle rather than a separate organism</a:t>
            </a:r>
          </a:p>
          <a:p>
            <a:r>
              <a:rPr lang="en-US" dirty="0"/>
              <a:t>In dinoflagellates this has happened </a:t>
            </a:r>
            <a:r>
              <a:rPr lang="en-US" i="1" dirty="0"/>
              <a:t>multiple</a:t>
            </a:r>
            <a:r>
              <a:rPr lang="en-US" dirty="0"/>
              <a:t> times independently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BF379-8AC8-3248-8F76-0558FDC2B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21034B-EBCB-7447-AE65-DB4525D9B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5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5C69F-80E1-2049-B515-6122BF3F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3686"/>
            <a:ext cx="9390797" cy="94086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 err="1"/>
              <a:t>Kleptoplasty</a:t>
            </a:r>
            <a:r>
              <a:rPr lang="en-US" dirty="0"/>
              <a:t> – piecewise motion towards photosynthetic ability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9ADEBF6-609E-164F-95AA-21C75AB91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0966" y="1905000"/>
            <a:ext cx="8985265" cy="372888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BCB2BE-9860-EA49-9BC1-FB1370B0B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E0A88F0-556B-4BB7-8AAB-D63AEB65C662}" type="datetime1">
              <a:rPr lang="en-US" smtClean="0"/>
              <a:pPr defTabSz="914400">
                <a:spcAft>
                  <a:spcPts val="600"/>
                </a:spcAft>
              </a:pPr>
              <a:t>9/2/21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500FFC-A805-0747-BC26-DB1E834E8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1D2C36F-4504-47C0-B82F-A167342A2754}" type="slidenum">
              <a:rPr lang="en-US" smtClean="0"/>
              <a:pPr defTabSz="914400">
                <a:spcAft>
                  <a:spcPts val="600"/>
                </a:spcAft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936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201B0-7656-A24B-B040-29FE20B4C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Diatoms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96876-DBA9-344A-9224-FACDEC3968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Silica + high-nutrient conditions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62CBA-597D-634E-A0F9-F88E5DFD6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05506-6815-4E0E-B1DE-ECA35C2016DF}" type="datetime1">
              <a:rPr lang="en-US" smtClean="0"/>
              <a:t>9/2/21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60D67-919F-4A4D-950C-7C72C4384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8193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E6A53-0D7D-0A4C-A5A2-217851CA4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Diatoms thrive early in the season, when nutrients are high and there might be a lot of mixing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EC890-55B6-234D-A748-6F3DC5CCD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Diatoms have hard silica (SiO2) “frustules” that make them resistant to the damage that can be caused by turbulent waters</a:t>
            </a:r>
          </a:p>
          <a:p>
            <a:r>
              <a:rPr lang="en-US" dirty="0"/>
              <a:t>They are good at exploiting high nutrient conditions</a:t>
            </a:r>
          </a:p>
          <a:p>
            <a:pPr lvl="1"/>
            <a:r>
              <a:rPr lang="en-US" dirty="0"/>
              <a:t>Because they are bulky, they don’t have the best surface area: volume ratios for uptake, but they can take advantage of stocking up on nutrients when they are abundant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D0EE5-A605-B74E-BA5F-D93F491F2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997095-9C5E-3641-80F3-FE1E88A6E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39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4DF7E-FA03-2A4D-AEEF-04375B1A9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Diatoms can potentially manipulate their position in the water column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6E738-C06B-104A-AABF-A4334B798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0300"/>
            <a:ext cx="6025116" cy="3352226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2000"/>
              <a:t>They can move about by controlling how quickly they sink</a:t>
            </a:r>
          </a:p>
          <a:p>
            <a:pPr>
              <a:lnSpc>
                <a:spcPct val="130000"/>
              </a:lnSpc>
            </a:pPr>
            <a:r>
              <a:rPr lang="en-US" sz="2000"/>
              <a:t>Being bulky, they would ordinarily sink quickly, but they may be able to </a:t>
            </a:r>
            <a:r>
              <a:rPr lang="en-US" sz="2000" i="1"/>
              <a:t>ballast</a:t>
            </a:r>
            <a:r>
              <a:rPr lang="en-US" sz="2000"/>
              <a:t> to keep themselves afloat</a:t>
            </a:r>
          </a:p>
          <a:p>
            <a:pPr>
              <a:lnSpc>
                <a:spcPct val="130000"/>
              </a:lnSpc>
            </a:pPr>
            <a:r>
              <a:rPr lang="en-US" sz="2000"/>
              <a:t>Bulky glass shells may protect them from predators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6FD61-7945-5848-9F93-47613E89F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/>
              <a:pPr>
                <a:spcAft>
                  <a:spcPts val="600"/>
                </a:spcAft>
              </a:pPr>
              <a:t>9/2/21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98A11-E5FF-724C-8A6A-98A34315A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47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D9C031-060B-234A-A92A-384CC71482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20" r="20094" b="3"/>
          <a:stretch/>
        </p:blipFill>
        <p:spPr>
          <a:xfrm>
            <a:off x="7277100" y="1905000"/>
            <a:ext cx="3471597" cy="414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25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3CCB5-11AE-994E-853F-16513A04E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The end of diatoms’ life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3BAAA-94E9-EA45-BF91-4D524908B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2" y="2122785"/>
            <a:ext cx="6468834" cy="3921817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dirty="0"/>
              <a:t>As diatoms die, they sink and form diatomaceous earth material</a:t>
            </a:r>
          </a:p>
          <a:p>
            <a:pPr>
              <a:lnSpc>
                <a:spcPct val="130000"/>
              </a:lnSpc>
            </a:pPr>
            <a:r>
              <a:rPr lang="en-US" dirty="0"/>
              <a:t>Chalky + lightweight</a:t>
            </a:r>
          </a:p>
          <a:p>
            <a:pPr>
              <a:lnSpc>
                <a:spcPct val="130000"/>
              </a:lnSpc>
            </a:pPr>
            <a:r>
              <a:rPr lang="en-US" dirty="0"/>
              <a:t>Actually used to manufacture explosives</a:t>
            </a:r>
          </a:p>
          <a:p>
            <a:pPr>
              <a:lnSpc>
                <a:spcPct val="130000"/>
              </a:lnSpc>
            </a:pPr>
            <a:r>
              <a:rPr lang="en-US" dirty="0"/>
              <a:t>You may have seen the material in the garden center for pest control when planting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4D59C-1CAB-724A-9762-10AC99D43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/>
              <a:pPr>
                <a:spcAft>
                  <a:spcPts val="600"/>
                </a:spcAft>
              </a:pPr>
              <a:t>9/2/21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916873-8A18-0247-9867-72CCE6597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48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866EFB-ACD6-1541-8D0E-F064576678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3" r="7321" b="-1"/>
          <a:stretch/>
        </p:blipFill>
        <p:spPr>
          <a:xfrm>
            <a:off x="7277100" y="1905000"/>
            <a:ext cx="3471597" cy="414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4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201B0-7656-A24B-B040-29FE20B4C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Ciliates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96876-DBA9-344A-9224-FACDEC3968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62CBA-597D-634E-A0F9-F88E5DFD6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05506-6815-4E0E-B1DE-ECA35C2016DF}" type="datetime1">
              <a:rPr lang="en-US" smtClean="0"/>
              <a:t>9/2/21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60D67-919F-4A4D-950C-7C72C4384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974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284DE-3C83-584A-BFEB-36FA999BB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774504" cy="32041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kern="1200" dirty="0">
                <a:solidFill>
                  <a:schemeClr val="tx1"/>
                </a:solidFill>
                <a:cs typeface="CordiaUPC" panose="020B0304020202020204" pitchFamily="34" charset="-34"/>
              </a:rPr>
              <a:t>The </a:t>
            </a:r>
            <a:r>
              <a:rPr lang="en-US" sz="6000" b="1" kern="1200" dirty="0">
                <a:solidFill>
                  <a:schemeClr val="tx1"/>
                </a:solidFill>
                <a:cs typeface="CordiaUPC" panose="020B0304020202020204" pitchFamily="34" charset="-34"/>
              </a:rPr>
              <a:t>Redfield Ratio </a:t>
            </a:r>
            <a:r>
              <a:rPr lang="en-US" sz="6000" kern="1200" dirty="0">
                <a:solidFill>
                  <a:schemeClr val="tx1"/>
                </a:solidFill>
                <a:cs typeface="CordiaUPC" panose="020B0304020202020204" pitchFamily="34" charset="-34"/>
              </a:rPr>
              <a:t>describes average particle nutrient ratios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F7D7B-E497-DC4F-A023-3A3572C09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47810" y="6356350"/>
            <a:ext cx="15059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481595-7FD5-D145-983A-D269D1CFF345}"/>
              </a:ext>
            </a:extLst>
          </p:cNvPr>
          <p:cNvSpPr txBox="1"/>
          <p:nvPr/>
        </p:nvSpPr>
        <p:spPr>
          <a:xfrm>
            <a:off x="5348319" y="210198"/>
            <a:ext cx="63657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>
                <a:latin typeface="CordiaUPC" panose="020B0304020202020204" pitchFamily="34" charset="-34"/>
                <a:cs typeface="CordiaUPC" panose="020B0304020202020204" pitchFamily="34" charset="-34"/>
              </a:rPr>
              <a:t>Average</a:t>
            </a:r>
            <a:r>
              <a:rPr lang="en-US" sz="4800" dirty="0">
                <a:latin typeface="CordiaUPC" panose="020B0304020202020204" pitchFamily="34" charset="-34"/>
                <a:cs typeface="CordiaUPC" panose="020B0304020202020204" pitchFamily="34" charset="-34"/>
              </a:rPr>
              <a:t> molar elemental composition of phytoplankton</a:t>
            </a:r>
          </a:p>
          <a:p>
            <a:endParaRPr lang="en-US" sz="4800" b="1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r>
              <a:rPr lang="en-US" sz="4800" b="1" dirty="0">
                <a:latin typeface="CordiaUPC" panose="020B0304020202020204" pitchFamily="34" charset="-34"/>
                <a:cs typeface="CordiaUPC" panose="020B0304020202020204" pitchFamily="34" charset="-34"/>
              </a:rPr>
              <a:t>C:N:P:O</a:t>
            </a:r>
            <a:r>
              <a:rPr lang="en-US" sz="4800" b="1" baseline="-25000" dirty="0">
                <a:latin typeface="CordiaUPC" panose="020B0304020202020204" pitchFamily="34" charset="-34"/>
                <a:cs typeface="CordiaUPC" panose="020B0304020202020204" pitchFamily="34" charset="-34"/>
              </a:rPr>
              <a:t>2   </a:t>
            </a:r>
            <a:r>
              <a:rPr lang="en-US" sz="4800" b="1" dirty="0">
                <a:latin typeface="CordiaUPC" panose="020B0304020202020204" pitchFamily="34" charset="-34"/>
                <a:cs typeface="CordiaUPC" panose="020B0304020202020204" pitchFamily="34" charset="-34"/>
              </a:rPr>
              <a:t>≈  106:16:1:138</a:t>
            </a:r>
            <a:endParaRPr lang="en-US" sz="4800" b="1" u="sng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pic>
        <p:nvPicPr>
          <p:cNvPr id="13" name="Picture 1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271773E5-2EC9-CC4A-A437-A414C66789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6" t="3533" r="4850" b="8219"/>
          <a:stretch/>
        </p:blipFill>
        <p:spPr>
          <a:xfrm>
            <a:off x="8213105" y="3205009"/>
            <a:ext cx="3853132" cy="36115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244E66-5A3E-0B44-A2A2-6F9E327CECC7}"/>
              </a:ext>
            </a:extLst>
          </p:cNvPr>
          <p:cNvSpPr txBox="1"/>
          <p:nvPr/>
        </p:nvSpPr>
        <p:spPr>
          <a:xfrm>
            <a:off x="477981" y="4581475"/>
            <a:ext cx="839024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latin typeface="CordiaUPC" panose="020B0304020202020204" pitchFamily="34" charset="-34"/>
                <a:cs typeface="CordiaUPC" panose="020B0304020202020204" pitchFamily="34" charset="-34"/>
              </a:rPr>
              <a:t>Notes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Highlighted by Alfred Redfield in 1930s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O</a:t>
            </a:r>
            <a:r>
              <a:rPr lang="en-US" sz="2800" baseline="-25000" dirty="0">
                <a:latin typeface="CordiaUPC" panose="020B0304020202020204" pitchFamily="34" charset="-34"/>
                <a:cs typeface="CordiaUPC" panose="020B0304020202020204" pitchFamily="34" charset="-34"/>
              </a:rPr>
              <a:t>2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estimated by Redfield from Redox/thermodynamic considerations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Recent authors find the values aren’t always constant</a:t>
            </a:r>
          </a:p>
        </p:txBody>
      </p:sp>
    </p:spTree>
    <p:extLst>
      <p:ext uri="{BB962C8B-B14F-4D97-AF65-F5344CB8AC3E}">
        <p14:creationId xmlns:p14="http://schemas.microsoft.com/office/powerpoint/2010/main" val="24384027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F6916-F63A-E34A-87CE-75B1D5BDD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Ciliates are important </a:t>
            </a:r>
            <a:r>
              <a:rPr lang="en-US" b="1" dirty="0"/>
              <a:t>heterotrophic</a:t>
            </a:r>
            <a:r>
              <a:rPr lang="en-US" dirty="0"/>
              <a:t> protists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710C4-3902-634C-BBDA-176AEE217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0300"/>
            <a:ext cx="6025116" cy="3352226"/>
          </a:xfrm>
        </p:spPr>
        <p:txBody>
          <a:bodyPr>
            <a:normAutofit/>
          </a:bodyPr>
          <a:lstStyle/>
          <a:p>
            <a:r>
              <a:rPr lang="en-US" dirty="0"/>
              <a:t>Chow down on biomass of bacteria and smaller eukaryotic phytoplankton</a:t>
            </a:r>
          </a:p>
          <a:p>
            <a:r>
              <a:rPr lang="en-US" dirty="0"/>
              <a:t>Form a key link in the microbial loop</a:t>
            </a:r>
          </a:p>
          <a:p>
            <a:r>
              <a:rPr lang="en-US" dirty="0"/>
              <a:t>Also </a:t>
            </a:r>
            <a:r>
              <a:rPr lang="en-US" dirty="0" err="1"/>
              <a:t>kleptoplastidic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BE860-AC86-2947-9437-364898EB2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/>
              <a:pPr>
                <a:spcAft>
                  <a:spcPts val="600"/>
                </a:spcAft>
              </a:pPr>
              <a:t>9/2/21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A2B327-BC64-B549-835A-6B8823F27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50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7FEF10-E942-BC44-901E-EB32D89279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9" r="32379" b="3"/>
          <a:stretch/>
        </p:blipFill>
        <p:spPr>
          <a:xfrm>
            <a:off x="7277100" y="1905000"/>
            <a:ext cx="3471597" cy="414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2621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F1BC6-3847-7640-8AFA-6092DDE6C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4444" y="2402613"/>
            <a:ext cx="3282184" cy="33318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Oligotrichs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75549A-A6B3-BD43-979C-C8D3E3116E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152" r="-2" b="-2"/>
          <a:stretch/>
        </p:blipFill>
        <p:spPr>
          <a:xfrm>
            <a:off x="20" y="10"/>
            <a:ext cx="6430829" cy="685799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16AEA-D597-164A-A321-C66526AC93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64328" y="6140304"/>
            <a:ext cx="3489624" cy="2870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E0A88F0-556B-4BB7-8AAB-D63AEB65C662}" type="datetime1">
              <a:rPr lang="en-US" smtClean="0"/>
              <a:pPr defTabSz="914400">
                <a:spcAft>
                  <a:spcPts val="600"/>
                </a:spcAft>
              </a:pPr>
              <a:t>9/2/21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5F1DC-C2E9-6E40-BCA7-C65B82F91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1D2C36F-4504-47C0-B82F-A167342A2754}" type="slidenum">
              <a:rPr lang="en-US" smtClean="0"/>
              <a:pPr defTabSz="914400">
                <a:spcAft>
                  <a:spcPts val="600"/>
                </a:spcAft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5021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A4304-97C3-594D-9007-7010E6827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1678" y="648271"/>
            <a:ext cx="5879796" cy="1037221"/>
          </a:xfrm>
        </p:spPr>
        <p:txBody>
          <a:bodyPr anchor="ctr">
            <a:normAutofit/>
          </a:bodyPr>
          <a:lstStyle/>
          <a:p>
            <a:r>
              <a:rPr lang="en-US" dirty="0"/>
              <a:t>Choreotrichs (including tintinnids)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FBC06-EF90-FB4F-A49E-444C197C5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6303" y="2400300"/>
            <a:ext cx="5616643" cy="3272405"/>
          </a:xfrm>
        </p:spPr>
        <p:txBody>
          <a:bodyPr>
            <a:normAutofit/>
          </a:bodyPr>
          <a:lstStyle/>
          <a:p>
            <a:r>
              <a:rPr lang="en-US" dirty="0"/>
              <a:t>Lorica are the shells</a:t>
            </a:r>
          </a:p>
          <a:p>
            <a:r>
              <a:rPr lang="en-US" dirty="0"/>
              <a:t>So, they’re preserved like diatoms + coccolithophores</a:t>
            </a:r>
          </a:p>
          <a:p>
            <a:r>
              <a:rPr lang="en-US" dirty="0"/>
              <a:t>Generally considered zooplankton/heterotrophs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9171F-B59E-064C-AFC6-D547712D38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01678" y="6140304"/>
            <a:ext cx="3296085" cy="2870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/>
              <a:pPr>
                <a:spcAft>
                  <a:spcPts val="600"/>
                </a:spcAft>
              </a:pPr>
              <a:t>9/2/21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4FA0B8-398B-9A4A-B028-BB8B808F8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EF54DB-633D-9B4E-8876-DDE88ADB9D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26" b="757"/>
          <a:stretch/>
        </p:blipFill>
        <p:spPr>
          <a:xfrm>
            <a:off x="20" y="10"/>
            <a:ext cx="38480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866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319F5-41EE-4546-8083-4A56E590B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Mixotrophy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C01F383-D9C2-FF46-A790-D81CEF6F80F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009549" y="2141631"/>
          <a:ext cx="7184573" cy="3644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C9752-154E-5941-B3D0-0443BB423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D5F1B8-5088-DF42-8557-848AFC36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8367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319F5-41EE-4546-8083-4A56E590B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Mixotrophy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C01F383-D9C2-FF46-A790-D81CEF6F80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047891"/>
              </p:ext>
            </p:extLst>
          </p:nvPr>
        </p:nvGraphicFramePr>
        <p:xfrm>
          <a:off x="2009549" y="2141631"/>
          <a:ext cx="7184573" cy="3644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C9752-154E-5941-B3D0-0443BB423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D5F1B8-5088-DF42-8557-848AFC36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54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76397D-05EA-E24C-A327-C2104A5826A9}"/>
              </a:ext>
            </a:extLst>
          </p:cNvPr>
          <p:cNvSpPr/>
          <p:nvPr/>
        </p:nvSpPr>
        <p:spPr>
          <a:xfrm>
            <a:off x="9050851" y="3705616"/>
            <a:ext cx="26292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rdiaUPC" panose="020B0304020202020204" pitchFamily="34" charset="-34"/>
              </a:rPr>
              <a:t>Phototrophy</a:t>
            </a:r>
            <a:endParaRPr lang="en-US" sz="5400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CordiaUPC" panose="020B0304020202020204" pitchFamily="34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0DDDB7-7BBA-0545-9196-F6DD80F88835}"/>
              </a:ext>
            </a:extLst>
          </p:cNvPr>
          <p:cNvSpPr/>
          <p:nvPr/>
        </p:nvSpPr>
        <p:spPr>
          <a:xfrm>
            <a:off x="370294" y="3473289"/>
            <a:ext cx="28296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rdiaUPC" panose="020B0304020202020204" pitchFamily="34" charset="-34"/>
              </a:rPr>
              <a:t>Heterotrophy</a:t>
            </a:r>
          </a:p>
        </p:txBody>
      </p:sp>
    </p:spTree>
    <p:extLst>
      <p:ext uri="{BB962C8B-B14F-4D97-AF65-F5344CB8AC3E}">
        <p14:creationId xmlns:p14="http://schemas.microsoft.com/office/powerpoint/2010/main" val="24304349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319F5-41EE-4546-8083-4A56E590B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Mixotrophy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C01F383-D9C2-FF46-A790-D81CEF6F80F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009549" y="2141631"/>
          <a:ext cx="7184573" cy="3644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C9752-154E-5941-B3D0-0443BB423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D5F1B8-5088-DF42-8557-848AFC36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55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76397D-05EA-E24C-A327-C2104A5826A9}"/>
              </a:ext>
            </a:extLst>
          </p:cNvPr>
          <p:cNvSpPr/>
          <p:nvPr/>
        </p:nvSpPr>
        <p:spPr>
          <a:xfrm>
            <a:off x="9050851" y="3705616"/>
            <a:ext cx="26292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rdiaUPC" panose="020B0304020202020204" pitchFamily="34" charset="-34"/>
              </a:rPr>
              <a:t>Phototrophy</a:t>
            </a:r>
            <a:endParaRPr lang="en-US" sz="5400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CordiaUPC" panose="020B0304020202020204" pitchFamily="34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0DDDB7-7BBA-0545-9196-F6DD80F88835}"/>
              </a:ext>
            </a:extLst>
          </p:cNvPr>
          <p:cNvSpPr/>
          <p:nvPr/>
        </p:nvSpPr>
        <p:spPr>
          <a:xfrm>
            <a:off x="370294" y="3473289"/>
            <a:ext cx="28296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rdiaUPC" panose="020B0304020202020204" pitchFamily="34" charset="-34"/>
              </a:rPr>
              <a:t>Heterotrophy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D5AB7A-44EF-EF4C-AACD-F6622C0713C0}"/>
              </a:ext>
            </a:extLst>
          </p:cNvPr>
          <p:cNvSpPr txBox="1"/>
          <p:nvPr/>
        </p:nvSpPr>
        <p:spPr>
          <a:xfrm>
            <a:off x="8712200" y="4521054"/>
            <a:ext cx="2270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rdiaUPC" panose="020B0304020202020204" pitchFamily="34" charset="-34"/>
              </a:rPr>
              <a:t>Their consumption of other organisms doesn’t cut it!</a:t>
            </a:r>
          </a:p>
        </p:txBody>
      </p:sp>
    </p:spTree>
    <p:extLst>
      <p:ext uri="{BB962C8B-B14F-4D97-AF65-F5344CB8AC3E}">
        <p14:creationId xmlns:p14="http://schemas.microsoft.com/office/powerpoint/2010/main" val="8187345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319F5-41EE-4546-8083-4A56E590B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Mixotrophy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C01F383-D9C2-FF46-A790-D81CEF6F80F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009549" y="2141631"/>
          <a:ext cx="7184573" cy="3644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C9752-154E-5941-B3D0-0443BB423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D5F1B8-5088-DF42-8557-848AFC36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56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76397D-05EA-E24C-A327-C2104A5826A9}"/>
              </a:ext>
            </a:extLst>
          </p:cNvPr>
          <p:cNvSpPr/>
          <p:nvPr/>
        </p:nvSpPr>
        <p:spPr>
          <a:xfrm>
            <a:off x="9050851" y="3705616"/>
            <a:ext cx="26292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rdiaUPC" panose="020B0304020202020204" pitchFamily="34" charset="-34"/>
              </a:rPr>
              <a:t>Phototrophy</a:t>
            </a:r>
            <a:endParaRPr lang="en-US" sz="5400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CordiaUPC" panose="020B0304020202020204" pitchFamily="34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0DDDB7-7BBA-0545-9196-F6DD80F88835}"/>
              </a:ext>
            </a:extLst>
          </p:cNvPr>
          <p:cNvSpPr/>
          <p:nvPr/>
        </p:nvSpPr>
        <p:spPr>
          <a:xfrm>
            <a:off x="370294" y="3473289"/>
            <a:ext cx="28296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rdiaUPC" panose="020B0304020202020204" pitchFamily="34" charset="-34"/>
              </a:rPr>
              <a:t>Heterotrophy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D5AB7A-44EF-EF4C-AACD-F6622C0713C0}"/>
              </a:ext>
            </a:extLst>
          </p:cNvPr>
          <p:cNvSpPr txBox="1"/>
          <p:nvPr/>
        </p:nvSpPr>
        <p:spPr>
          <a:xfrm>
            <a:off x="381970" y="4288727"/>
            <a:ext cx="2270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rdiaUPC" panose="020B0304020202020204" pitchFamily="34" charset="-34"/>
              </a:rPr>
              <a:t>They have all the machinery to provide for themselves, but they’re engaging in mixotrophy on the side!</a:t>
            </a:r>
          </a:p>
        </p:txBody>
      </p:sp>
    </p:spTree>
    <p:extLst>
      <p:ext uri="{BB962C8B-B14F-4D97-AF65-F5344CB8AC3E}">
        <p14:creationId xmlns:p14="http://schemas.microsoft.com/office/powerpoint/2010/main" val="39575270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B7475-1EF3-704C-B8D9-58D7961A2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2939" y="800100"/>
            <a:ext cx="3904585" cy="40183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/>
              <a:t>Margalef’s</a:t>
            </a:r>
            <a:r>
              <a:rPr lang="en-US" dirty="0"/>
              <a:t> Mandala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C5EC4-6D2A-9E4A-BC0D-097843DB9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E0A88F0-556B-4BB7-8AAB-D63AEB65C662}" type="datetime1">
              <a:rPr lang="en-US" smtClean="0"/>
              <a:pPr defTabSz="914400">
                <a:spcAft>
                  <a:spcPts val="600"/>
                </a:spcAft>
              </a:pPr>
              <a:t>9/2/21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09600F-7ACF-3343-9A69-C366C9554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1D2C36F-4504-47C0-B82F-A167342A2754}" type="slidenum">
              <a:rPr lang="en-US" smtClean="0"/>
              <a:pPr defTabSz="914400">
                <a:spcAft>
                  <a:spcPts val="600"/>
                </a:spcAft>
              </a:pPr>
              <a:t>57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F7F77F-439E-0C49-872A-444F4E6D2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22" y="526319"/>
            <a:ext cx="6157098" cy="514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099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BEB60-F3DC-CF49-82AF-9EFA663C0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7440" y="545914"/>
            <a:ext cx="4178034" cy="1241944"/>
          </a:xfrm>
        </p:spPr>
        <p:txBody>
          <a:bodyPr/>
          <a:lstStyle/>
          <a:p>
            <a:r>
              <a:rPr lang="en-US" dirty="0"/>
              <a:t>Redfield Ratio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5DACC-589A-B74A-9CA7-AF79495CB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2FC5B9-724E-E64B-9299-822438722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58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1FC7F15-9301-E147-9776-D4F4891BEDFF}"/>
              </a:ext>
            </a:extLst>
          </p:cNvPr>
          <p:cNvSpPr>
            <a:spLocks noChangeAspect="1"/>
          </p:cNvSpPr>
          <p:nvPr/>
        </p:nvSpPr>
        <p:spPr>
          <a:xfrm>
            <a:off x="293293" y="545914"/>
            <a:ext cx="6455664" cy="6044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0" dirty="0">
                <a:latin typeface="CordiaUPC" panose="020B0304020202020204" pitchFamily="34" charset="-34"/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F9D344-77B7-714E-AFC2-3F90B4FCD22D}"/>
              </a:ext>
            </a:extLst>
          </p:cNvPr>
          <p:cNvSpPr>
            <a:spLocks noChangeAspect="1"/>
          </p:cNvSpPr>
          <p:nvPr/>
        </p:nvSpPr>
        <p:spPr>
          <a:xfrm>
            <a:off x="7268927" y="2631071"/>
            <a:ext cx="978408" cy="91603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ordiaUPC" panose="020B0304020202020204" pitchFamily="34" charset="-34"/>
              </a:rPr>
              <a:t>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D625A3C-AE70-CA4F-8669-B696CBBB8672}"/>
              </a:ext>
            </a:extLst>
          </p:cNvPr>
          <p:cNvSpPr>
            <a:spLocks noChangeAspect="1"/>
          </p:cNvSpPr>
          <p:nvPr/>
        </p:nvSpPr>
        <p:spPr>
          <a:xfrm>
            <a:off x="8767306" y="2631071"/>
            <a:ext cx="64008" cy="5992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latin typeface="CordiaUPC" panose="020B0304020202020204" pitchFamily="34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E18D3C-C534-F243-B19F-F34FB371E65C}"/>
              </a:ext>
            </a:extLst>
          </p:cNvPr>
          <p:cNvSpPr txBox="1"/>
          <p:nvPr/>
        </p:nvSpPr>
        <p:spPr>
          <a:xfrm>
            <a:off x="5191697" y="5943698"/>
            <a:ext cx="689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rdiaUPC" panose="020B0304020202020204" pitchFamily="34" charset="-34"/>
              </a:rPr>
              <a:t>106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405742-B20E-F740-94D9-31F02885F3CC}"/>
              </a:ext>
            </a:extLst>
          </p:cNvPr>
          <p:cNvSpPr txBox="1"/>
          <p:nvPr/>
        </p:nvSpPr>
        <p:spPr>
          <a:xfrm>
            <a:off x="7758131" y="3547106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rdiaUPC" panose="020B0304020202020204" pitchFamily="34" charset="-34"/>
              </a:rPr>
              <a:t>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0076AC-F13B-BC4B-96FA-0A99ACB97CFD}"/>
              </a:ext>
            </a:extLst>
          </p:cNvPr>
          <p:cNvSpPr txBox="1"/>
          <p:nvPr/>
        </p:nvSpPr>
        <p:spPr>
          <a:xfrm>
            <a:off x="8831314" y="2696133"/>
            <a:ext cx="352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rdiaUPC" panose="020B0304020202020204" pitchFamily="34" charset="-34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8856B9-6BCF-5740-B4A5-C1BC5FD66B5E}"/>
              </a:ext>
            </a:extLst>
          </p:cNvPr>
          <p:cNvSpPr txBox="1"/>
          <p:nvPr/>
        </p:nvSpPr>
        <p:spPr>
          <a:xfrm>
            <a:off x="9221164" y="1954863"/>
            <a:ext cx="369012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3600" dirty="0">
                <a:ln/>
                <a:solidFill>
                  <a:schemeClr val="accent5"/>
                </a:solidFill>
                <a:latin typeface="CordiaUPC" panose="020B0304020202020204" pitchFamily="34" charset="-34"/>
              </a:rPr>
              <a:t>P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9882CF-FC2C-3943-8A7C-7CED4B377410}"/>
              </a:ext>
            </a:extLst>
          </p:cNvPr>
          <p:cNvCxnSpPr>
            <a:cxnSpLocks/>
          </p:cNvCxnSpPr>
          <p:nvPr/>
        </p:nvCxnSpPr>
        <p:spPr>
          <a:xfrm flipH="1">
            <a:off x="8831314" y="2278028"/>
            <a:ext cx="610423" cy="38300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16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D859D-7A9E-7B43-BF05-B5D43E35B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 surface chlorophyll measurements help estimate primary production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ADE9E-C90B-4041-9C78-66EEA5121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 descr="10_09PhotosynthWavelength.jpg">
            <a:extLst>
              <a:ext uri="{FF2B5EF4-FFF2-40B4-BE49-F238E27FC236}">
                <a16:creationId xmlns:a16="http://schemas.microsoft.com/office/drawing/2014/main" id="{223E8C3E-8FD2-0843-A5BB-DA56BE3DC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27876"/>
            <a:ext cx="3758359" cy="24053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3C1A2F-C0CF-9B4E-9389-F699821C541F}"/>
              </a:ext>
            </a:extLst>
          </p:cNvPr>
          <p:cNvSpPr txBox="1"/>
          <p:nvPr/>
        </p:nvSpPr>
        <p:spPr>
          <a:xfrm>
            <a:off x="5117038" y="1905506"/>
            <a:ext cx="62367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Chlorophyll absorbs in red and blue, less so in green wavelengths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Calibrate ratio of green/blue light in reflected radiation measured by satellite with </a:t>
            </a:r>
            <a:r>
              <a:rPr lang="en-US" sz="3200" i="1" dirty="0">
                <a:latin typeface="CordiaUPC" panose="020B0304020202020204" pitchFamily="34" charset="-34"/>
                <a:cs typeface="CordiaUPC" panose="020B0304020202020204" pitchFamily="34" charset="-34"/>
              </a:rPr>
              <a:t>in situ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measured chlorophyll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Extrapolate globally</a:t>
            </a:r>
          </a:p>
        </p:txBody>
      </p:sp>
      <p:pic>
        <p:nvPicPr>
          <p:cNvPr id="10" name="Picture 9" descr="AYool_SEAWIFS_annual.png">
            <a:extLst>
              <a:ext uri="{FF2B5EF4-FFF2-40B4-BE49-F238E27FC236}">
                <a16:creationId xmlns:a16="http://schemas.microsoft.com/office/drawing/2014/main" id="{98E99164-96E3-7347-97F1-5023C00AA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44" y="4237563"/>
            <a:ext cx="3540892" cy="240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74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DEC76-C591-D443-9775-9EDF0997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4A3987-63C6-A647-9E2F-D799B25F63C6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0159255" cy="93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CordiaUPC" panose="020B0304020202020204" pitchFamily="34" charset="-34"/>
                <a:ea typeface="+mj-ea"/>
                <a:cs typeface="+mj-cs"/>
              </a:defRPr>
            </a:lvl1pPr>
          </a:lstStyle>
          <a:p>
            <a:r>
              <a:rPr lang="en-US" sz="3600" dirty="0"/>
              <a:t>Near surface nitrate concentration reflects pattern of upwelling</a:t>
            </a:r>
          </a:p>
        </p:txBody>
      </p:sp>
      <p:pic>
        <p:nvPicPr>
          <p:cNvPr id="8" name="Content Placeholder 3" descr="Screen Shot 2013-08-13 at 10.43.54 AM.png">
            <a:extLst>
              <a:ext uri="{FF2B5EF4-FFF2-40B4-BE49-F238E27FC236}">
                <a16:creationId xmlns:a16="http://schemas.microsoft.com/office/drawing/2014/main" id="{58B84CD5-E850-204F-A487-6602324D9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8" r="631"/>
          <a:stretch/>
        </p:blipFill>
        <p:spPr>
          <a:xfrm>
            <a:off x="0" y="1194057"/>
            <a:ext cx="6191723" cy="446988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0E7A7F-6BF5-4149-9DEC-CEFB81FFBE48}"/>
              </a:ext>
            </a:extLst>
          </p:cNvPr>
          <p:cNvSpPr txBox="1"/>
          <p:nvPr/>
        </p:nvSpPr>
        <p:spPr>
          <a:xfrm>
            <a:off x="849037" y="5908297"/>
            <a:ext cx="9767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rdiaUPC" panose="020B0304020202020204" pitchFamily="34" charset="-34"/>
                <a:cs typeface="CordiaUPC" panose="020B0304020202020204" pitchFamily="34" charset="-34"/>
              </a:rPr>
              <a:t>Carbon doesn’t typically limit phytoplankton growth – other nutrients do</a:t>
            </a:r>
          </a:p>
        </p:txBody>
      </p:sp>
      <p:pic>
        <p:nvPicPr>
          <p:cNvPr id="10" name="Picture 9" descr="AYool_SEAWIFS_annual.png">
            <a:extLst>
              <a:ext uri="{FF2B5EF4-FFF2-40B4-BE49-F238E27FC236}">
                <a16:creationId xmlns:a16="http://schemas.microsoft.com/office/drawing/2014/main" id="{B2814FC3-879D-AB4E-A98F-AC03AAA75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424501"/>
            <a:ext cx="6096000" cy="414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301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diaUPC" panose="020B0304020202020204" pitchFamily="34" charset="-3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71CE32-0F47-C943-AD43-9514F3902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 dirty="0">
                <a:solidFill>
                  <a:schemeClr val="tx1"/>
                </a:solidFill>
                <a:ea typeface="+mj-ea"/>
                <a:cs typeface="+mj-cs"/>
              </a:rPr>
              <a:t>Why are phytoplankton important?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ordiaUPC" panose="020B0304020202020204" pitchFamily="34" charset="-3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diaUPC" panose="020B0304020202020204" pitchFamily="34" charset="-34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769B7-443A-C04C-BBCD-7DB1BB298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0E05506-6815-4E0E-B1DE-ECA35C2016DF}" type="datetime1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9/2/21</a:t>
            </a:fld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59732-0233-FE44-8C24-AAAD17A65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125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AD9FF-484B-FA4B-873C-D858E8460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traditional paradigm of the ocean food web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FF3D586-157F-7842-9727-410FCFD27E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791556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1B5B5-C2A1-CF47-BBF2-FDFA2CF06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BDDB8C-1CE7-8342-A1EE-D70B06A5B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432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1413</Words>
  <Application>Microsoft Macintosh PowerPoint</Application>
  <PresentationFormat>Widescreen</PresentationFormat>
  <Paragraphs>355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Calibri</vt:lpstr>
      <vt:lpstr>Cambria Math</vt:lpstr>
      <vt:lpstr>CordiaUPC</vt:lpstr>
      <vt:lpstr>Office Theme</vt:lpstr>
      <vt:lpstr>Phytoplankton Physiology Seminar</vt:lpstr>
      <vt:lpstr>Landscape of this brief introduction</vt:lpstr>
      <vt:lpstr>The oceanic context for phytoplankton communities</vt:lpstr>
      <vt:lpstr>Light and mixing in the upper ocean enables phytoplankton growth</vt:lpstr>
      <vt:lpstr>The Redfield Ratio describes average particle nutrient ratios</vt:lpstr>
      <vt:lpstr>Sea surface chlorophyll measurements help estimate primary production</vt:lpstr>
      <vt:lpstr>PowerPoint Presentation</vt:lpstr>
      <vt:lpstr>Why are phytoplankton important?</vt:lpstr>
      <vt:lpstr>The traditional paradigm of the ocean food web</vt:lpstr>
      <vt:lpstr>It turns out that this oversimplifies things…</vt:lpstr>
      <vt:lpstr>It turns out that this oversimplifies things…</vt:lpstr>
      <vt:lpstr>It turns out that this oversimplifies things…</vt:lpstr>
      <vt:lpstr>It turns out that this oversimplifies things…</vt:lpstr>
      <vt:lpstr>It turns out that this oversimplifies things…</vt:lpstr>
      <vt:lpstr>It turns out that this oversimplifies things…</vt:lpstr>
      <vt:lpstr>It turns out that this oversimplifies things…</vt:lpstr>
      <vt:lpstr>It turns out that this oversimplifies things…</vt:lpstr>
      <vt:lpstr>The microbial loop</vt:lpstr>
      <vt:lpstr>The biological carbon pump</vt:lpstr>
      <vt:lpstr>When things grow, they take nutrients with them</vt:lpstr>
      <vt:lpstr>When particles sink, they export (and potentially bury) these nutrients</vt:lpstr>
      <vt:lpstr>The sinking of ocean particles determines deep ocean activity</vt:lpstr>
      <vt:lpstr>And that’s not even half the story!</vt:lpstr>
      <vt:lpstr>And that’s not even half the story!</vt:lpstr>
      <vt:lpstr>The biological pump is relevant to global biogeochemical cycles</vt:lpstr>
      <vt:lpstr>How can we contextualize phytoplankton sizes and functions?</vt:lpstr>
      <vt:lpstr>Photosynthesis (and chlorophyll) saturates at high irradiance levels</vt:lpstr>
      <vt:lpstr>The mind-boggling scales of (marine) phytoplankton</vt:lpstr>
      <vt:lpstr>The mind-boggling scales of (marine) phytoplankton</vt:lpstr>
      <vt:lpstr>The mind-boggling scales of (marine) phytoplankton</vt:lpstr>
      <vt:lpstr>The mind-boggling scales of (marine) phytoplankton</vt:lpstr>
      <vt:lpstr>The mind-boggling scales of (marine) phytoplankton</vt:lpstr>
      <vt:lpstr>Major functional classes of phytoplankton</vt:lpstr>
      <vt:lpstr>Other ecologically-relevant microbes (not for today)</vt:lpstr>
      <vt:lpstr>Coccolithophores</vt:lpstr>
      <vt:lpstr>Calcification: an enigmatic process</vt:lpstr>
      <vt:lpstr>Calcification: an enigmatic process</vt:lpstr>
      <vt:lpstr>Calcification can result in large-scale calcite formations after blooms + deposits</vt:lpstr>
      <vt:lpstr>Some example calcifiers</vt:lpstr>
      <vt:lpstr>DMS production in Emiliania huxleyi</vt:lpstr>
      <vt:lpstr>Dinoflagellates</vt:lpstr>
      <vt:lpstr>Toxic bloom-formers</vt:lpstr>
      <vt:lpstr>Dinoflagellates have complex evolutionary histories</vt:lpstr>
      <vt:lpstr>Kleptoplasty – piecewise motion towards photosynthetic ability</vt:lpstr>
      <vt:lpstr>Diatoms</vt:lpstr>
      <vt:lpstr>Diatoms thrive early in the season, when nutrients are high and there might be a lot of mixing</vt:lpstr>
      <vt:lpstr>Diatoms can potentially manipulate their position in the water column</vt:lpstr>
      <vt:lpstr>The end of diatoms’ life</vt:lpstr>
      <vt:lpstr>Ciliates</vt:lpstr>
      <vt:lpstr>Ciliates are important heterotrophic protists</vt:lpstr>
      <vt:lpstr>Oligotrichs</vt:lpstr>
      <vt:lpstr>Choreotrichs (including tintinnids)</vt:lpstr>
      <vt:lpstr>Mixotrophy</vt:lpstr>
      <vt:lpstr>Mixotrophy</vt:lpstr>
      <vt:lpstr>Mixotrophy</vt:lpstr>
      <vt:lpstr>Mixotrophy</vt:lpstr>
      <vt:lpstr>Margalef’s Mandala</vt:lpstr>
      <vt:lpstr>Redfield Ratio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Phytoplankton Physiology Seminar</dc:title>
  <dc:creator>Arianna Isabella Krinos</dc:creator>
  <cp:lastModifiedBy>Arianna Isabella Krinos</cp:lastModifiedBy>
  <cp:revision>3</cp:revision>
  <dcterms:created xsi:type="dcterms:W3CDTF">2021-09-02T19:24:14Z</dcterms:created>
  <dcterms:modified xsi:type="dcterms:W3CDTF">2021-09-02T19:25:44Z</dcterms:modified>
</cp:coreProperties>
</file>